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65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6B92-E4B2-48AF-816A-B526DC3AF6D3}" type="datetimeFigureOut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488C9-BFC7-4CDA-8E40-5C70FF974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032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1\ human parser does not have annotations for necks and treats neck/collar regions as background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2\ train a segmentation model and remove these regions before warping</a:t>
            </a:r>
            <a:r>
              <a:rPr lang="en-US" altLang="zh-CN" dirty="0" smtClean="0"/>
              <a:t> (use 2000 images from Training dataset)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ACC4-C809-4C26-A79C-E61999332A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5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488C9-BFC7-4CDA-8E40-5C70FF9742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3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特殊情况下可实现虚拟试装</a:t>
            </a:r>
            <a:r>
              <a:rPr lang="en-US" altLang="zh-CN" dirty="0" smtClean="0"/>
              <a:t>/</a:t>
            </a:r>
            <a:r>
              <a:rPr lang="zh-CN" altLang="en-US" dirty="0" smtClean="0"/>
              <a:t>换装功能！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488C9-BFC7-4CDA-8E40-5C70FF9742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68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1\ human parser does not have annotations for necks and treats neck/collar regions as background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2\ train a segmentation model and remove these regions before warping</a:t>
            </a:r>
            <a:r>
              <a:rPr lang="en-US" altLang="zh-CN" dirty="0" smtClean="0"/>
              <a:t> (use 2000 images from Training dataset)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ACC4-C809-4C26-A79C-E61999332A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171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1\ human parser does not have annotations for necks and treats neck/collar regions as background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2\ train a segmentation model and remove these regions before warping</a:t>
            </a:r>
            <a:r>
              <a:rPr lang="en-US" altLang="zh-CN" dirty="0" smtClean="0"/>
              <a:t> (use 2000 images from Training dataset)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ACC4-C809-4C26-A79C-E61999332A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44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1\ human parser does not have annotations for necks and treats neck/collar regions as background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2\ train a segmentation model and remove these regions before warping</a:t>
            </a:r>
            <a:r>
              <a:rPr lang="en-US" altLang="zh-CN" dirty="0" smtClean="0"/>
              <a:t> (use 2000 images from Training dataset)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ACC4-C809-4C26-A79C-E61999332A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1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2A08-DAE9-46D6-B49C-343B40BCAFE1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3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0748-2BA2-431D-8609-D9FF289FD8B6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19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2D55-C5C3-49F0-B51C-C1A5D0DBEFF1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2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B1E9-9E18-41E0-92F4-57D4DE44F0FC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78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7151-14DE-49FC-8B36-451A6DE3D876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4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8BD24-CF04-406E-A539-DC2194FA02BE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74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925D-8D92-4051-BCF1-066B043BBE0A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25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EF7E-FE06-45CF-AB73-381AC6EB931F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97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4669-CE01-4CBB-9916-ABF3C6B3995B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04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94DE3FD-5E78-4E0D-A99D-B3899A0DAF39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65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3B8-72F5-4A12-8809-0BCAFD2225C7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66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20BC25-07AD-4A4A-815C-D588C4195AE9}" type="datetime1">
              <a:rPr lang="zh-CN" altLang="en-US" smtClean="0"/>
              <a:t>2019/4/8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31FB874-5E0C-406F-8474-91629DD7A00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73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slide" Target="slide6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2.jpg"/><Relationship Id="rId9" Type="http://schemas.openxmlformats.org/officeDocument/2006/relationships/image" Target="../media/image5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8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microsoft.com/office/2007/relationships/hdphoto" Target="../media/hdphoto3.wdp"/><Relationship Id="rId15" Type="http://schemas.openxmlformats.org/officeDocument/2006/relationships/image" Target="../media/image15.png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g"/><Relationship Id="rId18" Type="http://schemas.openxmlformats.org/officeDocument/2006/relationships/image" Target="../media/image29.jpg"/><Relationship Id="rId3" Type="http://schemas.openxmlformats.org/officeDocument/2006/relationships/image" Target="../media/image2.jpg"/><Relationship Id="rId21" Type="http://schemas.openxmlformats.org/officeDocument/2006/relationships/image" Target="../media/image32.jpg"/><Relationship Id="rId7" Type="http://schemas.openxmlformats.org/officeDocument/2006/relationships/image" Target="../media/image11.png"/><Relationship Id="rId12" Type="http://schemas.openxmlformats.org/officeDocument/2006/relationships/image" Target="../media/image23.jpg"/><Relationship Id="rId17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jpg"/><Relationship Id="rId20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2.jpg"/><Relationship Id="rId5" Type="http://schemas.openxmlformats.org/officeDocument/2006/relationships/image" Target="../media/image17.jpg"/><Relationship Id="rId15" Type="http://schemas.openxmlformats.org/officeDocument/2006/relationships/image" Target="../media/image26.jpg"/><Relationship Id="rId10" Type="http://schemas.openxmlformats.org/officeDocument/2006/relationships/image" Target="../media/image21.jpg"/><Relationship Id="rId19" Type="http://schemas.openxmlformats.org/officeDocument/2006/relationships/image" Target="../media/image30.jpg"/><Relationship Id="rId4" Type="http://schemas.openxmlformats.org/officeDocument/2006/relationships/image" Target="../media/image16.jpg"/><Relationship Id="rId9" Type="http://schemas.openxmlformats.org/officeDocument/2006/relationships/image" Target="../media/image20.jpg"/><Relationship Id="rId14" Type="http://schemas.openxmlformats.org/officeDocument/2006/relationships/image" Target="../media/image25.jpg"/><Relationship Id="rId22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3" Type="http://schemas.openxmlformats.org/officeDocument/2006/relationships/image" Target="../media/image2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5" Type="http://schemas.openxmlformats.org/officeDocument/2006/relationships/image" Target="../media/image36.jpg"/><Relationship Id="rId15" Type="http://schemas.openxmlformats.org/officeDocument/2006/relationships/slide" Target="slide11.xml"/><Relationship Id="rId10" Type="http://schemas.openxmlformats.org/officeDocument/2006/relationships/image" Target="../media/image41.jpg"/><Relationship Id="rId4" Type="http://schemas.openxmlformats.org/officeDocument/2006/relationships/image" Target="../media/image35.png"/><Relationship Id="rId9" Type="http://schemas.openxmlformats.org/officeDocument/2006/relationships/image" Target="../media/image40.jpg"/><Relationship Id="rId1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73895" y="2849007"/>
            <a:ext cx="6510250" cy="1295585"/>
          </a:xfrm>
        </p:spPr>
        <p:txBody>
          <a:bodyPr>
            <a:noAutofit/>
          </a:bodyPr>
          <a:lstStyle/>
          <a:p>
            <a:r>
              <a:rPr lang="zh-CN" altLang="en-US" sz="5400" dirty="0" smtClean="0">
                <a:latin typeface="Bell MT" panose="02020503060305020303" pitchFamily="18" charset="0"/>
              </a:rPr>
              <a:t>基于图像的虚拟试衣</a:t>
            </a:r>
            <a:endParaRPr lang="zh-CN" altLang="en-US" sz="5400" dirty="0">
              <a:latin typeface="Bell MT" panose="02020503060305020303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755977" y="4655127"/>
            <a:ext cx="1800493" cy="1295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 smtClean="0">
                <a:latin typeface="Bell MT" panose="02020503060305020303" pitchFamily="18" charset="0"/>
              </a:rPr>
              <a:t>沈凯越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latin typeface="Bell MT" panose="02020503060305020303" pitchFamily="18" charset="0"/>
              </a:rPr>
              <a:t>指导</a:t>
            </a:r>
            <a:r>
              <a:rPr lang="zh-CN" altLang="en-US" dirty="0" smtClean="0">
                <a:latin typeface="Bell MT" panose="02020503060305020303" pitchFamily="18" charset="0"/>
              </a:rPr>
              <a:t>老师：胡洋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algn="dist">
              <a:lnSpc>
                <a:spcPct val="150000"/>
              </a:lnSpc>
            </a:pPr>
            <a:fld id="{314A316D-5D6E-497A-A991-7D0212463E90}" type="datetime2">
              <a:rPr lang="zh-CN" altLang="en-US" smtClean="0">
                <a:latin typeface="Bell MT" panose="02020503060305020303" pitchFamily="18" charset="0"/>
              </a:rPr>
              <a:pPr algn="dist">
                <a:lnSpc>
                  <a:spcPct val="150000"/>
                </a:lnSpc>
              </a:pPr>
              <a:t>2019年4月8日</a:t>
            </a:fld>
            <a:endParaRPr lang="en-US" altLang="zh-CN" dirty="0" smtClean="0">
              <a:latin typeface="Bell MT" panose="02020503060305020303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Bell MT" panose="02020503060305020303" pitchFamily="18" charset="0"/>
              </a:rPr>
              <a:t>可能原因</a:t>
            </a:r>
            <a:endParaRPr lang="zh-CN" altLang="en-US" sz="24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70735" y="1558535"/>
            <a:ext cx="2509437" cy="56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Bell MT" panose="02020503060305020303" pitchFamily="18" charset="0"/>
              </a:rPr>
              <a:t>第二阶段</a:t>
            </a:r>
            <a:endParaRPr lang="en-US" altLang="zh-CN" dirty="0" smtClean="0">
              <a:latin typeface="Bell MT" panose="02020503060305020303" pitchFamily="18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952314" y="1737360"/>
            <a:ext cx="0" cy="4184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996956" y="1384846"/>
            <a:ext cx="530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dirty="0">
              <a:latin typeface="Bell MT" panose="02020503060305020303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79717" y="1558535"/>
            <a:ext cx="2420045" cy="56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Bell MT" panose="02020503060305020303" pitchFamily="18" charset="0"/>
              </a:rPr>
              <a:t>第一阶段</a:t>
            </a:r>
            <a:endParaRPr lang="en-US" altLang="zh-CN" dirty="0" smtClean="0">
              <a:latin typeface="Bell MT" panose="02020503060305020303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4" y="5921992"/>
            <a:ext cx="8048625" cy="180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4" y="6117648"/>
            <a:ext cx="10401300" cy="20002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51664" y="2087136"/>
            <a:ext cx="5116077" cy="3783684"/>
            <a:chOff x="6162196" y="1542372"/>
            <a:chExt cx="5116077" cy="3783684"/>
          </a:xfrm>
        </p:grpSpPr>
        <p:grpSp>
          <p:nvGrpSpPr>
            <p:cNvPr id="15" name="组合 14"/>
            <p:cNvGrpSpPr/>
            <p:nvPr/>
          </p:nvGrpSpPr>
          <p:grpSpPr>
            <a:xfrm>
              <a:off x="6162196" y="1542372"/>
              <a:ext cx="5116077" cy="3783684"/>
              <a:chOff x="6036887" y="1484225"/>
              <a:chExt cx="5991069" cy="44308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6" r="50703" b="31608"/>
              <a:stretch/>
            </p:blipFill>
            <p:spPr>
              <a:xfrm>
                <a:off x="6036887" y="1484225"/>
                <a:ext cx="5886450" cy="19924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606" r="1409" b="30952"/>
              <a:stretch/>
            </p:blipFill>
            <p:spPr>
              <a:xfrm>
                <a:off x="6055780" y="3903541"/>
                <a:ext cx="5972176" cy="2011484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2" t="81427" r="63920"/>
              <a:stretch/>
            </p:blipFill>
            <p:spPr>
              <a:xfrm>
                <a:off x="6498728" y="3493656"/>
                <a:ext cx="4229100" cy="541077"/>
              </a:xfrm>
              <a:prstGeom prst="rect">
                <a:avLst/>
              </a:prstGeom>
            </p:spPr>
          </p:pic>
        </p:grpSp>
        <p:sp>
          <p:nvSpPr>
            <p:cNvPr id="27" name="椭圆 26"/>
            <p:cNvSpPr/>
            <p:nvPr/>
          </p:nvSpPr>
          <p:spPr>
            <a:xfrm>
              <a:off x="6927712" y="2907874"/>
              <a:ext cx="238605" cy="233416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 flipV="1">
              <a:off x="7173362" y="3038082"/>
              <a:ext cx="555970" cy="21636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579049"/>
              </p:ext>
            </p:extLst>
          </p:nvPr>
        </p:nvGraphicFramePr>
        <p:xfrm>
          <a:off x="8595243" y="1804001"/>
          <a:ext cx="1609093" cy="337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8" imgW="1091726" imgH="228501" progId="Equation.DSMT4">
                  <p:embed/>
                </p:oleObj>
              </mc:Choice>
              <mc:Fallback>
                <p:oleObj name="Equation" r:id="rId8" imgW="1091726" imgH="22850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5243" y="1804001"/>
                        <a:ext cx="1609093" cy="3377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479356" y="1805513"/>
                <a:ext cx="2150589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356" y="1805513"/>
                <a:ext cx="2150589" cy="391902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/>
          <p:cNvSpPr/>
          <p:nvPr/>
        </p:nvSpPr>
        <p:spPr>
          <a:xfrm>
            <a:off x="3780576" y="1805513"/>
            <a:ext cx="387927" cy="356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4132198" y="1839482"/>
            <a:ext cx="354751" cy="380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410082" y="171607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{</a:t>
            </a:r>
            <a:r>
              <a:rPr lang="en-US" altLang="zh-CN" dirty="0" smtClean="0">
                <a:solidFill>
                  <a:srgbClr val="FF0000"/>
                </a:solidFill>
              </a:rPr>
              <a:t>0.1,100,1000}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247428" y="2087136"/>
            <a:ext cx="5302026" cy="3660604"/>
            <a:chOff x="6247428" y="2087136"/>
            <a:chExt cx="5302026" cy="3660604"/>
          </a:xfrm>
        </p:grpSpPr>
        <p:grpSp>
          <p:nvGrpSpPr>
            <p:cNvPr id="14" name="组合 13"/>
            <p:cNvGrpSpPr/>
            <p:nvPr/>
          </p:nvGrpSpPr>
          <p:grpSpPr>
            <a:xfrm>
              <a:off x="6247428" y="2087136"/>
              <a:ext cx="5243091" cy="3596980"/>
              <a:chOff x="466725" y="2168049"/>
              <a:chExt cx="4640883" cy="3034681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837" b="57276"/>
              <a:stretch/>
            </p:blipFill>
            <p:spPr>
              <a:xfrm>
                <a:off x="466725" y="2168049"/>
                <a:ext cx="4640883" cy="1542727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63" t="1111" r="25436" b="58109"/>
              <a:stretch/>
            </p:blipFill>
            <p:spPr>
              <a:xfrm>
                <a:off x="649430" y="3801633"/>
                <a:ext cx="2148029" cy="1401097"/>
              </a:xfrm>
              <a:prstGeom prst="rect">
                <a:avLst/>
              </a:prstGeom>
            </p:spPr>
          </p:pic>
        </p:grp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289" y="3939292"/>
              <a:ext cx="2749165" cy="1808448"/>
            </a:xfrm>
            <a:prstGeom prst="rect">
              <a:avLst/>
            </a:prstGeom>
          </p:spPr>
        </p:pic>
      </p:grpSp>
      <p:sp>
        <p:nvSpPr>
          <p:cNvPr id="37" name="椭圆 36"/>
          <p:cNvSpPr/>
          <p:nvPr/>
        </p:nvSpPr>
        <p:spPr>
          <a:xfrm>
            <a:off x="2877106" y="3870805"/>
            <a:ext cx="387927" cy="356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五边形 38">
            <a:hlinkClick r:id="rId13" action="ppaction://hlinksldjump"/>
          </p:cNvPr>
          <p:cNvSpPr/>
          <p:nvPr/>
        </p:nvSpPr>
        <p:spPr>
          <a:xfrm>
            <a:off x="11404723" y="6459785"/>
            <a:ext cx="556368" cy="282760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51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252554" y="1446206"/>
            <a:ext cx="101521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215785" y="264254"/>
            <a:ext cx="5601623" cy="6033626"/>
            <a:chOff x="101023" y="229754"/>
            <a:chExt cx="5601623" cy="603362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" r="42339" b="46298"/>
            <a:stretch/>
          </p:blipFill>
          <p:spPr>
            <a:xfrm>
              <a:off x="101023" y="229754"/>
              <a:ext cx="5601623" cy="198957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" r="42298" b="46549"/>
            <a:stretch/>
          </p:blipFill>
          <p:spPr>
            <a:xfrm>
              <a:off x="101023" y="2271004"/>
              <a:ext cx="5601623" cy="196151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" r="42131" b="46026"/>
            <a:stretch/>
          </p:blipFill>
          <p:spPr>
            <a:xfrm>
              <a:off x="101023" y="4284194"/>
              <a:ext cx="5601623" cy="1979186"/>
            </a:xfrm>
            <a:prstGeom prst="rect">
              <a:avLst/>
            </a:prstGeom>
          </p:spPr>
        </p:pic>
      </p:grpSp>
      <p:cxnSp>
        <p:nvCxnSpPr>
          <p:cNvPr id="25" name="直接连接符 24"/>
          <p:cNvCxnSpPr/>
          <p:nvPr/>
        </p:nvCxnSpPr>
        <p:spPr>
          <a:xfrm>
            <a:off x="6044674" y="-9236"/>
            <a:ext cx="0" cy="63453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320994" y="111272"/>
            <a:ext cx="5584564" cy="6186608"/>
            <a:chOff x="5982205" y="76772"/>
            <a:chExt cx="5584564" cy="618660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" t="57688" r="42298"/>
            <a:stretch/>
          </p:blipFill>
          <p:spPr>
            <a:xfrm>
              <a:off x="5982205" y="2710994"/>
              <a:ext cx="5568567" cy="154358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" t="57210" r="42339"/>
            <a:stretch/>
          </p:blipFill>
          <p:spPr>
            <a:xfrm>
              <a:off x="5982205" y="666750"/>
              <a:ext cx="5552570" cy="1571421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" t="56843" r="42131"/>
            <a:stretch/>
          </p:blipFill>
          <p:spPr>
            <a:xfrm>
              <a:off x="5982205" y="4685661"/>
              <a:ext cx="5584564" cy="1577719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5982205" y="76772"/>
              <a:ext cx="4658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 smtClean="0">
                  <a:latin typeface="Bell MT" panose="02020503060305020303" pitchFamily="18" charset="0"/>
                </a:rPr>
                <a:t>根据</a:t>
              </a:r>
              <a:r>
                <a:rPr lang="en-US" altLang="zh-CN" dirty="0" smtClean="0">
                  <a:latin typeface="Bell MT" panose="02020503060305020303" pitchFamily="18" charset="0"/>
                </a:rPr>
                <a:t>E</a:t>
              </a:r>
              <a:r>
                <a:rPr lang="zh-CN" altLang="en-US" dirty="0" smtClean="0">
                  <a:latin typeface="Bell MT" panose="02020503060305020303" pitchFamily="18" charset="0"/>
                </a:rPr>
                <a:t>网络</a:t>
              </a:r>
              <a:r>
                <a:rPr lang="zh-CN" altLang="en-US" dirty="0">
                  <a:latin typeface="Bell MT" panose="02020503060305020303" pitchFamily="18" charset="0"/>
                </a:rPr>
                <a:t>输出，从</a:t>
              </a:r>
              <a:r>
                <a:rPr lang="en-US" altLang="zh-CN" dirty="0" smtClean="0">
                  <a:latin typeface="Calisto MT" panose="02040603050505030304" pitchFamily="18" charset="0"/>
                </a:rPr>
                <a:t>N(</a:t>
              </a:r>
              <a:r>
                <a:rPr lang="en-US" altLang="zh-CN" dirty="0" smtClean="0">
                  <a:latin typeface="Bell MT" panose="02020503060305020303" pitchFamily="18" charset="0"/>
                </a:rPr>
                <a:t>μ</a:t>
              </a:r>
              <a:r>
                <a:rPr lang="en-US" altLang="zh-CN" dirty="0" smtClean="0">
                  <a:latin typeface="Bell MT" panose="02020503060305020303" pitchFamily="18" charset="0"/>
                </a:rPr>
                <a:t>,</a:t>
              </a:r>
              <a:r>
                <a:rPr lang="en-US" altLang="zh-CN" dirty="0" smtClean="0">
                  <a:latin typeface="Bell MT" panose="02020503060305020303" pitchFamily="18" charset="0"/>
                </a:rPr>
                <a:t>σ</a:t>
              </a:r>
              <a:r>
                <a:rPr lang="en-US" altLang="zh-CN" dirty="0" smtClean="0">
                  <a:latin typeface="Bell MT" panose="02020503060305020303" pitchFamily="18" charset="0"/>
                </a:rPr>
                <a:t>^2</a:t>
              </a:r>
              <a:r>
                <a:rPr lang="en-US" altLang="zh-CN" dirty="0" smtClean="0">
                  <a:latin typeface="Calisto MT" panose="02040603050505030304" pitchFamily="18" charset="0"/>
                </a:rPr>
                <a:t>)</a:t>
              </a:r>
              <a:r>
                <a:rPr lang="zh-CN" altLang="en-US" dirty="0" smtClean="0">
                  <a:latin typeface="Bell MT" panose="02020503060305020303" pitchFamily="18" charset="0"/>
                </a:rPr>
                <a:t>采样</a:t>
              </a:r>
              <a:endParaRPr lang="en-US" altLang="zh-CN" dirty="0" smtClean="0">
                <a:latin typeface="Bell MT" panose="02020503060305020303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982205" y="2111410"/>
              <a:ext cx="4658086" cy="56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 smtClean="0">
                  <a:latin typeface="Bell MT" panose="02020503060305020303" pitchFamily="18" charset="0"/>
                </a:rPr>
                <a:t>从</a:t>
              </a:r>
              <a:r>
                <a:rPr lang="en-US" altLang="zh-CN" dirty="0" smtClean="0">
                  <a:latin typeface="Calisto MT" panose="02040603050505030304" pitchFamily="18" charset="0"/>
                </a:rPr>
                <a:t>N(0,1)</a:t>
              </a:r>
              <a:r>
                <a:rPr lang="zh-CN" altLang="en-US" dirty="0" smtClean="0">
                  <a:latin typeface="Calisto MT" panose="02040603050505030304" pitchFamily="18" charset="0"/>
                </a:rPr>
                <a:t>采样</a:t>
              </a:r>
              <a:endParaRPr lang="en-US" altLang="zh-CN" dirty="0" smtClean="0">
                <a:latin typeface="Calisto MT" panose="0204060305050503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982205" y="4117107"/>
              <a:ext cx="4658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 smtClean="0">
                  <a:latin typeface="Bell MT" panose="02020503060305020303" pitchFamily="18" charset="0"/>
                </a:rPr>
                <a:t>从</a:t>
              </a:r>
              <a:r>
                <a:rPr lang="en-US" altLang="zh-CN" dirty="0" smtClean="0">
                  <a:latin typeface="Calisto MT" panose="02040603050505030304" pitchFamily="18" charset="0"/>
                </a:rPr>
                <a:t>N(0,100)</a:t>
              </a:r>
              <a:r>
                <a:rPr lang="zh-CN" altLang="en-US" dirty="0" smtClean="0">
                  <a:latin typeface="Calisto MT" panose="02040603050505030304" pitchFamily="18" charset="0"/>
                </a:rPr>
                <a:t>采样</a:t>
              </a:r>
              <a:endParaRPr lang="en-US" altLang="zh-CN" dirty="0" smtClean="0">
                <a:latin typeface="Calisto MT" panose="02040603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0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7" y="508707"/>
            <a:ext cx="821767" cy="82696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275583" y="1737360"/>
            <a:ext cx="0" cy="4606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Bell MT" panose="02020503060305020303" pitchFamily="18" charset="0"/>
              </a:rPr>
              <a:t>任务清单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9527" y="2266167"/>
            <a:ext cx="563695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>
                <a:latin typeface="Bell MT" panose="02020503060305020303" pitchFamily="18" charset="0"/>
              </a:rPr>
              <a:t>已实现：</a:t>
            </a:r>
            <a:endParaRPr lang="en-US" altLang="zh-CN" sz="2000" b="1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Bell MT" panose="02020503060305020303" pitchFamily="18" charset="0"/>
              </a:rPr>
              <a:t>数据集准备（</a:t>
            </a:r>
            <a:r>
              <a:rPr lang="en-US" altLang="zh-CN" dirty="0" err="1">
                <a:latin typeface="Bell MT" panose="02020503060305020303" pitchFamily="18" charset="0"/>
              </a:rPr>
              <a:t>DeepFashion</a:t>
            </a:r>
            <a:r>
              <a:rPr lang="zh-CN" altLang="en-US" dirty="0" smtClean="0">
                <a:latin typeface="Bell MT" panose="02020503060305020303" pitchFamily="18" charset="0"/>
              </a:rPr>
              <a:t>），筛选</a:t>
            </a:r>
            <a:r>
              <a:rPr lang="en-US" altLang="zh-CN" dirty="0" smtClean="0">
                <a:latin typeface="Bell MT" panose="02020503060305020303" pitchFamily="18" charset="0"/>
              </a:rPr>
              <a:t>8023</a:t>
            </a:r>
            <a:r>
              <a:rPr lang="zh-CN" altLang="en-US" dirty="0" smtClean="0">
                <a:latin typeface="Bell MT" panose="02020503060305020303" pitchFamily="18" charset="0"/>
              </a:rPr>
              <a:t>张做训练集、</a:t>
            </a:r>
            <a:r>
              <a:rPr lang="en-US" altLang="zh-CN" dirty="0" smtClean="0">
                <a:latin typeface="Bell MT" panose="02020503060305020303" pitchFamily="18" charset="0"/>
              </a:rPr>
              <a:t>1000</a:t>
            </a:r>
            <a:r>
              <a:rPr lang="zh-CN" altLang="en-US" dirty="0" smtClean="0">
                <a:latin typeface="Bell MT" panose="02020503060305020303" pitchFamily="18" charset="0"/>
              </a:rPr>
              <a:t>张做测试</a:t>
            </a:r>
            <a:r>
              <a:rPr lang="zh-CN" altLang="en-US" dirty="0">
                <a:latin typeface="Bell MT" panose="02020503060305020303" pitchFamily="18" charset="0"/>
              </a:rPr>
              <a:t>集</a:t>
            </a:r>
            <a:r>
              <a:rPr lang="zh-CN" altLang="en-US" dirty="0" smtClean="0">
                <a:latin typeface="Bell MT" panose="02020503060305020303" pitchFamily="18" charset="0"/>
              </a:rPr>
              <a:t>，并通过</a:t>
            </a:r>
            <a:r>
              <a:rPr lang="zh-CN" altLang="en-US" dirty="0">
                <a:latin typeface="Bell MT" panose="02020503060305020303" pitchFamily="18" charset="0"/>
              </a:rPr>
              <a:t>语义分割、关节点</a:t>
            </a:r>
            <a:r>
              <a:rPr lang="zh-CN" altLang="en-US" dirty="0" smtClean="0">
                <a:latin typeface="Bell MT" panose="02020503060305020303" pitchFamily="18" charset="0"/>
              </a:rPr>
              <a:t>检测对数据做预处理 </a:t>
            </a:r>
            <a:r>
              <a:rPr lang="zh-CN" altLang="en-US" dirty="0">
                <a:latin typeface="Bell MT" panose="02020503060305020303" pitchFamily="18" charset="0"/>
              </a:rPr>
              <a:t>；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网络框架</a:t>
            </a:r>
            <a:r>
              <a:rPr lang="zh-CN" altLang="zh-CN" dirty="0" smtClean="0"/>
              <a:t>设计</a:t>
            </a:r>
            <a:r>
              <a:rPr lang="zh-CN" altLang="en-US" dirty="0" smtClean="0"/>
              <a:t>并在</a:t>
            </a:r>
            <a:r>
              <a:rPr lang="en-US" altLang="zh-CN" dirty="0" err="1" smtClean="0">
                <a:latin typeface="Bell MT" panose="02020503060305020303" pitchFamily="18" charset="0"/>
              </a:rPr>
              <a:t>pytorch</a:t>
            </a:r>
            <a:r>
              <a:rPr lang="zh-CN" altLang="en-US" dirty="0" smtClean="0">
                <a:latin typeface="Bell MT" panose="02020503060305020303" pitchFamily="18" charset="0"/>
              </a:rPr>
              <a:t>框架下进行</a:t>
            </a:r>
            <a:r>
              <a:rPr lang="zh-CN" altLang="zh-CN" dirty="0" smtClean="0"/>
              <a:t>代码实现</a:t>
            </a:r>
            <a:r>
              <a:rPr lang="zh-CN" altLang="en-US" dirty="0" smtClean="0"/>
              <a:t>。</a:t>
            </a:r>
            <a:endParaRPr lang="zh-CN" altLang="en-US" dirty="0">
              <a:latin typeface="Bell MT" panose="02020503060305020303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60300" y="2266168"/>
            <a:ext cx="538069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>
                <a:latin typeface="Bell MT" panose="02020503060305020303" pitchFamily="18" charset="0"/>
              </a:rPr>
              <a:t>待实现：</a:t>
            </a:r>
            <a:endParaRPr lang="en-US" altLang="zh-CN" sz="2000" b="1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根据实际效果再调整网络结构、损失函数等，利用图像合成的常见指标对网络性能</a:t>
            </a:r>
            <a:r>
              <a:rPr lang="zh-CN" altLang="zh-CN" dirty="0" smtClean="0"/>
              <a:t>进行评估</a:t>
            </a:r>
            <a:r>
              <a:rPr lang="zh-CN" altLang="en-US" dirty="0" smtClean="0">
                <a:latin typeface="Bell MT" panose="02020503060305020303" pitchFamily="18" charset="0"/>
              </a:rPr>
              <a:t>；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 smtClean="0"/>
              <a:t>选取相近</a:t>
            </a:r>
            <a:r>
              <a:rPr lang="zh-CN" altLang="zh-CN" dirty="0"/>
              <a:t>的图像生成方法作对比试验</a:t>
            </a:r>
            <a:r>
              <a:rPr lang="zh-CN" altLang="zh-CN" dirty="0" smtClean="0">
                <a:latin typeface="Bell MT" panose="02020503060305020303" pitchFamily="18" charset="0"/>
              </a:rPr>
              <a:t>；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验证我们的网络兼具虚拟试装功能</a:t>
            </a:r>
            <a:r>
              <a:rPr lang="zh-CN" altLang="zh-CN" dirty="0" smtClean="0">
                <a:latin typeface="Bell MT" panose="02020503060305020303" pitchFamily="18" charset="0"/>
              </a:rPr>
              <a:t>；</a:t>
            </a:r>
            <a:endParaRPr lang="zh-CN" altLang="zh-CN" dirty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探索更多可能：换装功能</a:t>
            </a:r>
            <a:r>
              <a:rPr lang="en-US" altLang="zh-CN" dirty="0"/>
              <a:t>/</a:t>
            </a:r>
            <a:r>
              <a:rPr lang="zh-CN" altLang="zh-CN" dirty="0"/>
              <a:t>隐空间可视化（分析隐空间向量不同维度对于图像生成效果的影响）</a:t>
            </a:r>
            <a:r>
              <a:rPr lang="zh-CN" altLang="zh-CN" dirty="0" smtClean="0">
                <a:latin typeface="Bell MT" panose="02020503060305020303" pitchFamily="18" charset="0"/>
              </a:rPr>
              <a:t>。</a:t>
            </a:r>
            <a:endParaRPr lang="zh-CN" altLang="zh-CN" dirty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dirty="0">
              <a:latin typeface="Bell MT" panose="02020503060305020303" pitchFamily="18" charset="0"/>
            </a:endParaRPr>
          </a:p>
        </p:txBody>
      </p:sp>
      <p:sp>
        <p:nvSpPr>
          <p:cNvPr id="9" name="五边形 8">
            <a:hlinkClick r:id="rId3" action="ppaction://hlinksldjump"/>
          </p:cNvPr>
          <p:cNvSpPr/>
          <p:nvPr/>
        </p:nvSpPr>
        <p:spPr>
          <a:xfrm>
            <a:off x="11404723" y="6459785"/>
            <a:ext cx="556368" cy="282760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3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52554" y="1446206"/>
            <a:ext cx="101521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7" y="508707"/>
            <a:ext cx="821767" cy="826967"/>
          </a:xfrm>
          <a:prstGeom prst="rect">
            <a:avLst/>
          </a:prstGeom>
        </p:spPr>
      </p:pic>
      <p:sp>
        <p:nvSpPr>
          <p:cNvPr id="12" name="标题 1"/>
          <p:cNvSpPr txBox="1">
            <a:spLocks/>
          </p:cNvSpPr>
          <p:nvPr/>
        </p:nvSpPr>
        <p:spPr>
          <a:xfrm>
            <a:off x="2883131" y="3347771"/>
            <a:ext cx="6510250" cy="1295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5400" dirty="0" smtClean="0">
                <a:latin typeface="Bell MT" panose="02020503060305020303" pitchFamily="18" charset="0"/>
              </a:rPr>
              <a:t>基于图像的虚拟试衣</a:t>
            </a:r>
            <a:endParaRPr lang="en-US" altLang="zh-CN" sz="5400" dirty="0" smtClean="0">
              <a:latin typeface="Bell MT" panose="0202050306030502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400" dirty="0" smtClean="0">
                <a:latin typeface="Bell MT" panose="02020503060305020303" pitchFamily="18" charset="0"/>
              </a:rPr>
              <a:t>Q&amp;A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Bell MT" panose="02020503060305020303" pitchFamily="18" charset="0"/>
              </a:rPr>
              <a:t>沈凯越</a:t>
            </a:r>
            <a:endParaRPr lang="zh-CN" altLang="en-US" sz="20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Bell MT" panose="02020503060305020303" pitchFamily="18" charset="0"/>
              </a:rPr>
              <a:t>原始任务</a:t>
            </a:r>
            <a:endParaRPr lang="zh-CN" altLang="en-US" sz="28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69934" y="2372516"/>
            <a:ext cx="8913092" cy="3004640"/>
            <a:chOff x="1376217" y="2759666"/>
            <a:chExt cx="8913092" cy="30046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217" y="2883545"/>
              <a:ext cx="1793471" cy="2589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778" y="2759666"/>
              <a:ext cx="2093702" cy="300464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418" y="2759666"/>
              <a:ext cx="2105891" cy="2987784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283855" y="371385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＋</a:t>
              </a:r>
              <a:endPara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V="1">
              <a:off x="6283498" y="4169617"/>
              <a:ext cx="1576647" cy="84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6596943" y="3636907"/>
              <a:ext cx="1116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+mj-ea"/>
                  <a:ea typeface="+mj-ea"/>
                </a:rPr>
                <a:t>模型</a:t>
              </a:r>
              <a:r>
                <a:rPr lang="zh-CN" altLang="en-US" sz="2400" b="1" dirty="0" smtClean="0">
                  <a:latin typeface="Adobe 明體 Std L" panose="02020300000000000000" pitchFamily="18" charset="-128"/>
                  <a:ea typeface="Adobe 明體 Std L" panose="02020300000000000000" pitchFamily="18" charset="-128"/>
                </a:rPr>
                <a:t>？</a:t>
              </a:r>
              <a:endParaRPr lang="zh-CN" altLang="en-US" sz="2400" b="1" dirty="0">
                <a:latin typeface="Adobe 明體 Std L" panose="02020300000000000000" pitchFamily="18" charset="-128"/>
                <a:ea typeface="Adobe 明體 Std L" panose="020203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57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Bell MT" panose="02020503060305020303" pitchFamily="18" charset="0"/>
              </a:rPr>
              <a:t>现有方法的问题 </a:t>
            </a:r>
            <a:r>
              <a:rPr lang="en-US" altLang="zh-CN" sz="2400" dirty="0" smtClean="0">
                <a:latin typeface="Bell MT" panose="02020503060305020303" pitchFamily="18" charset="0"/>
              </a:rPr>
              <a:t>&amp; </a:t>
            </a:r>
            <a:r>
              <a:rPr lang="zh-CN" altLang="en-US" sz="2400" dirty="0" smtClean="0">
                <a:latin typeface="Bell MT" panose="02020503060305020303" pitchFamily="18" charset="0"/>
              </a:rPr>
              <a:t>解决方案</a:t>
            </a:r>
            <a:endParaRPr lang="zh-CN" altLang="en-US" sz="24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30802" y="1634001"/>
            <a:ext cx="2509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Bell MT" panose="02020503060305020303" pitchFamily="18" charset="0"/>
              </a:rPr>
              <a:t>人体和服装的遮挡关系</a:t>
            </a:r>
            <a:endParaRPr lang="en-US" altLang="zh-CN" dirty="0" smtClean="0">
              <a:latin typeface="Bell MT" panose="02020503060305020303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705981" y="2277288"/>
            <a:ext cx="2711263" cy="1538982"/>
            <a:chOff x="7408449" y="2417648"/>
            <a:chExt cx="2944611" cy="1782948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849" y="2417648"/>
              <a:ext cx="1337211" cy="178294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49" y="2585175"/>
              <a:ext cx="1128448" cy="1453357"/>
            </a:xfrm>
            <a:prstGeom prst="rect">
              <a:avLst/>
            </a:prstGeom>
          </p:spPr>
        </p:pic>
        <p:sp>
          <p:nvSpPr>
            <p:cNvPr id="39" name="右箭头 38"/>
            <p:cNvSpPr/>
            <p:nvPr/>
          </p:nvSpPr>
          <p:spPr>
            <a:xfrm>
              <a:off x="8713627" y="3173930"/>
              <a:ext cx="246305" cy="11168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0" name="直接连接符 39"/>
          <p:cNvCxnSpPr/>
          <p:nvPr/>
        </p:nvCxnSpPr>
        <p:spPr>
          <a:xfrm>
            <a:off x="5952314" y="1737360"/>
            <a:ext cx="0" cy="4598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910773" y="2093449"/>
            <a:ext cx="4245110" cy="1774738"/>
            <a:chOff x="5897786" y="4188156"/>
            <a:chExt cx="4971317" cy="192853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399" y="4395496"/>
              <a:ext cx="1192320" cy="172119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0" t="23610" r="11654" b="15400"/>
            <a:stretch/>
          </p:blipFill>
          <p:spPr>
            <a:xfrm>
              <a:off x="9631430" y="4579208"/>
              <a:ext cx="1237673" cy="138545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786" y="4188156"/>
              <a:ext cx="1387151" cy="184953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1"/>
            <a:srcRect l="44307" r="46143"/>
            <a:stretch/>
          </p:blipFill>
          <p:spPr>
            <a:xfrm>
              <a:off x="7245312" y="4524223"/>
              <a:ext cx="240146" cy="1495425"/>
            </a:xfrm>
            <a:prstGeom prst="rect">
              <a:avLst/>
            </a:prstGeom>
          </p:spPr>
        </p:pic>
        <p:sp>
          <p:nvSpPr>
            <p:cNvPr id="19" name="右箭头 18"/>
            <p:cNvSpPr/>
            <p:nvPr/>
          </p:nvSpPr>
          <p:spPr>
            <a:xfrm>
              <a:off x="9104293" y="5183248"/>
              <a:ext cx="239252" cy="13132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996956" y="1384846"/>
            <a:ext cx="530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dirty="0">
              <a:latin typeface="Bell MT" panose="02020503060305020303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27446" y="1671679"/>
            <a:ext cx="1871202" cy="56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Bell MT" panose="02020503060305020303" pitchFamily="18" charset="0"/>
              </a:rPr>
              <a:t>领口形状偏差</a:t>
            </a:r>
            <a:endParaRPr lang="en-US" altLang="zh-CN" dirty="0" smtClean="0">
              <a:latin typeface="Bell MT" panose="02020503060305020303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909549" y="3868187"/>
            <a:ext cx="4102299" cy="1932249"/>
            <a:chOff x="7341556" y="3544915"/>
            <a:chExt cx="3129282" cy="144845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41556" y="3544915"/>
              <a:ext cx="1115433" cy="139429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97626" y="3632955"/>
              <a:ext cx="1073212" cy="1360410"/>
            </a:xfrm>
            <a:prstGeom prst="rect">
              <a:avLst/>
            </a:prstGeom>
          </p:spPr>
        </p:pic>
        <p:sp>
          <p:nvSpPr>
            <p:cNvPr id="29" name="右箭头 28"/>
            <p:cNvSpPr/>
            <p:nvPr/>
          </p:nvSpPr>
          <p:spPr>
            <a:xfrm>
              <a:off x="8355225" y="4304145"/>
              <a:ext cx="1139814" cy="161194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456989" y="4050230"/>
              <a:ext cx="1210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FCN model</a:t>
              </a:r>
              <a:endParaRPr lang="zh-CN" altLang="en-US" dirty="0"/>
            </a:p>
          </p:txBody>
        </p:sp>
      </p:grpSp>
      <p:pic>
        <p:nvPicPr>
          <p:cNvPr id="30" name="图片 29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6" y="3912208"/>
            <a:ext cx="1476000" cy="196520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74" y="3911809"/>
            <a:ext cx="1474200" cy="1965600"/>
          </a:xfrm>
          <a:prstGeom prst="rect">
            <a:avLst/>
          </a:prstGeom>
        </p:spPr>
      </p:pic>
      <p:sp>
        <p:nvSpPr>
          <p:cNvPr id="36" name="右箭头 35"/>
          <p:cNvSpPr/>
          <p:nvPr/>
        </p:nvSpPr>
        <p:spPr>
          <a:xfrm>
            <a:off x="2394557" y="4881009"/>
            <a:ext cx="1374874" cy="21503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333121" y="4246703"/>
            <a:ext cx="1491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change </a:t>
            </a:r>
          </a:p>
          <a:p>
            <a:pPr algn="ctr"/>
            <a:r>
              <a:rPr lang="en-US" altLang="zh-CN" dirty="0" smtClean="0"/>
              <a:t>human parser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96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060314" y="1595336"/>
            <a:ext cx="101521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6383498" y="869791"/>
            <a:ext cx="4828985" cy="5372070"/>
            <a:chOff x="1060314" y="738906"/>
            <a:chExt cx="4828985" cy="5372070"/>
          </a:xfrm>
        </p:grpSpPr>
        <p:grpSp>
          <p:nvGrpSpPr>
            <p:cNvPr id="55" name="组合 54"/>
            <p:cNvGrpSpPr/>
            <p:nvPr/>
          </p:nvGrpSpPr>
          <p:grpSpPr>
            <a:xfrm>
              <a:off x="1219112" y="738906"/>
              <a:ext cx="4670187" cy="338554"/>
              <a:chOff x="1219112" y="738906"/>
              <a:chExt cx="4670187" cy="338554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1219112" y="738906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/>
                  <a:t>输入人像</a:t>
                </a:r>
                <a:endParaRPr lang="zh-CN" altLang="en-US" sz="1600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920894" y="738906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/>
                  <a:t>输入服装</a:t>
                </a:r>
                <a:endParaRPr lang="zh-CN" altLang="en-US" sz="1600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4473527" y="738906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/>
                  <a:t>输出换装结果</a:t>
                </a:r>
                <a:endParaRPr lang="zh-CN" altLang="en-US" sz="1600" dirty="0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060314" y="1053572"/>
              <a:ext cx="4756890" cy="5057404"/>
              <a:chOff x="1407306" y="824754"/>
              <a:chExt cx="4965390" cy="536600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1410509" y="824754"/>
                <a:ext cx="4958781" cy="1875380"/>
                <a:chOff x="2153056" y="691196"/>
                <a:chExt cx="6856157" cy="2592956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3056" y="789877"/>
                  <a:ext cx="1828800" cy="2438400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0413" y="784343"/>
                  <a:ext cx="1828800" cy="243840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0368" y="768474"/>
                  <a:ext cx="1828800" cy="2438400"/>
                </a:xfrm>
                <a:prstGeom prst="rect">
                  <a:avLst/>
                </a:prstGeom>
              </p:spPr>
            </p:pic>
            <p:grpSp>
              <p:nvGrpSpPr>
                <p:cNvPr id="26" name="组合 25"/>
                <p:cNvGrpSpPr/>
                <p:nvPr/>
              </p:nvGrpSpPr>
              <p:grpSpPr>
                <a:xfrm>
                  <a:off x="4166163" y="691196"/>
                  <a:ext cx="2834509" cy="2592956"/>
                  <a:chOff x="4166163" y="691196"/>
                  <a:chExt cx="2834509" cy="2592956"/>
                </a:xfrm>
              </p:grpSpPr>
              <p:pic>
                <p:nvPicPr>
                  <p:cNvPr id="24" name="图片 23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44307" r="46143"/>
                  <a:stretch/>
                </p:blipFill>
                <p:spPr>
                  <a:xfrm>
                    <a:off x="4166163" y="691196"/>
                    <a:ext cx="386383" cy="2592956"/>
                  </a:xfrm>
                  <a:prstGeom prst="rect">
                    <a:avLst/>
                  </a:prstGeom>
                </p:spPr>
              </p:pic>
              <p:sp>
                <p:nvSpPr>
                  <p:cNvPr id="25" name="右箭头 24"/>
                  <p:cNvSpPr/>
                  <p:nvPr/>
                </p:nvSpPr>
                <p:spPr>
                  <a:xfrm>
                    <a:off x="6615729" y="1819072"/>
                    <a:ext cx="384943" cy="190005"/>
                  </a:xfrm>
                  <a:prstGeom prst="right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30" name="组合 29"/>
              <p:cNvGrpSpPr/>
              <p:nvPr/>
            </p:nvGrpSpPr>
            <p:grpSpPr>
              <a:xfrm>
                <a:off x="1410820" y="2667157"/>
                <a:ext cx="4961876" cy="1862099"/>
                <a:chOff x="1422838" y="3079505"/>
                <a:chExt cx="6909366" cy="2592956"/>
              </a:xfrm>
            </p:grpSpPr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94435" y="3079505"/>
                  <a:ext cx="1837769" cy="2450357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2838" y="3079505"/>
                  <a:ext cx="1828800" cy="2438400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38636" y="3091462"/>
                  <a:ext cx="1828800" cy="2438400"/>
                </a:xfrm>
                <a:prstGeom prst="rect">
                  <a:avLst/>
                </a:prstGeom>
              </p:spPr>
            </p:pic>
            <p:grpSp>
              <p:nvGrpSpPr>
                <p:cNvPr id="27" name="组合 26"/>
                <p:cNvGrpSpPr/>
                <p:nvPr/>
              </p:nvGrpSpPr>
              <p:grpSpPr>
                <a:xfrm>
                  <a:off x="3487726" y="3079505"/>
                  <a:ext cx="2891410" cy="2592956"/>
                  <a:chOff x="4291361" y="691196"/>
                  <a:chExt cx="2891410" cy="2592956"/>
                </a:xfrm>
              </p:grpSpPr>
              <p:pic>
                <p:nvPicPr>
                  <p:cNvPr id="28" name="图片 27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44307" r="46143"/>
                  <a:stretch/>
                </p:blipFill>
                <p:spPr>
                  <a:xfrm>
                    <a:off x="4291361" y="691196"/>
                    <a:ext cx="386381" cy="2592956"/>
                  </a:xfrm>
                  <a:prstGeom prst="rect">
                    <a:avLst/>
                  </a:prstGeom>
                </p:spPr>
              </p:pic>
              <p:sp>
                <p:nvSpPr>
                  <p:cNvPr id="29" name="右箭头 28"/>
                  <p:cNvSpPr/>
                  <p:nvPr/>
                </p:nvSpPr>
                <p:spPr>
                  <a:xfrm>
                    <a:off x="6797829" y="1819072"/>
                    <a:ext cx="384942" cy="190005"/>
                  </a:xfrm>
                  <a:prstGeom prst="right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37" name="组合 36"/>
              <p:cNvGrpSpPr/>
              <p:nvPr/>
            </p:nvGrpSpPr>
            <p:grpSpPr>
              <a:xfrm>
                <a:off x="1407306" y="4328661"/>
                <a:ext cx="4961986" cy="1862099"/>
                <a:chOff x="2924500" y="4818849"/>
                <a:chExt cx="5458418" cy="2048396"/>
              </a:xfrm>
            </p:grpSpPr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8698" y="4898818"/>
                  <a:ext cx="1454220" cy="1938961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4500" y="4898818"/>
                  <a:ext cx="1448207" cy="19309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5468" y="4835635"/>
                  <a:ext cx="1501609" cy="2002145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4307" r="46143"/>
                <a:stretch/>
              </p:blipFill>
              <p:spPr>
                <a:xfrm>
                  <a:off x="4529692" y="4818849"/>
                  <a:ext cx="305235" cy="2048396"/>
                </a:xfrm>
                <a:prstGeom prst="rect">
                  <a:avLst/>
                </a:prstGeom>
              </p:spPr>
            </p:pic>
            <p:sp>
              <p:nvSpPr>
                <p:cNvPr id="36" name="右箭头 35"/>
                <p:cNvSpPr/>
                <p:nvPr/>
              </p:nvSpPr>
              <p:spPr>
                <a:xfrm>
                  <a:off x="6509765" y="5709854"/>
                  <a:ext cx="304098" cy="150101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7" name="组合 56"/>
          <p:cNvGrpSpPr/>
          <p:nvPr/>
        </p:nvGrpSpPr>
        <p:grpSpPr>
          <a:xfrm>
            <a:off x="1767919" y="1237135"/>
            <a:ext cx="3750948" cy="5004726"/>
            <a:chOff x="7357063" y="852399"/>
            <a:chExt cx="3969054" cy="5295736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0154" y="4378209"/>
              <a:ext cx="1323000" cy="1764000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603" y="4375000"/>
              <a:ext cx="1323000" cy="176400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0117" y="859870"/>
              <a:ext cx="1323000" cy="1764000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9713" y="4384135"/>
              <a:ext cx="1323000" cy="1764000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0117" y="2616399"/>
              <a:ext cx="1323000" cy="1764000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3117" y="2620135"/>
              <a:ext cx="1323000" cy="1764000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7063" y="2616399"/>
              <a:ext cx="1323000" cy="1764000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7117" y="852399"/>
              <a:ext cx="1323000" cy="1764000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3117" y="852996"/>
              <a:ext cx="1323000" cy="1764000"/>
            </a:xfrm>
            <a:prstGeom prst="rect">
              <a:avLst/>
            </a:prstGeom>
          </p:spPr>
        </p:pic>
      </p:grpSp>
      <p:sp>
        <p:nvSpPr>
          <p:cNvPr id="58" name="文本框 57"/>
          <p:cNvSpPr txBox="1"/>
          <p:nvPr/>
        </p:nvSpPr>
        <p:spPr>
          <a:xfrm>
            <a:off x="1044683" y="183847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纹理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032151" y="35240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图案</a:t>
            </a:r>
            <a:endParaRPr lang="zh-CN" altLang="en-US" sz="1600" dirty="0"/>
          </a:p>
        </p:txBody>
      </p:sp>
      <p:sp>
        <p:nvSpPr>
          <p:cNvPr id="60" name="文本框 59"/>
          <p:cNvSpPr txBox="1"/>
          <p:nvPr/>
        </p:nvSpPr>
        <p:spPr>
          <a:xfrm>
            <a:off x="1032152" y="52095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文字</a:t>
            </a:r>
            <a:endParaRPr lang="zh-CN" altLang="en-US" sz="1600" dirty="0"/>
          </a:p>
        </p:txBody>
      </p:sp>
      <p:sp>
        <p:nvSpPr>
          <p:cNvPr id="61" name="文本框 60"/>
          <p:cNvSpPr txBox="1"/>
          <p:nvPr/>
        </p:nvSpPr>
        <p:spPr>
          <a:xfrm>
            <a:off x="1173663" y="73557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Bell MT" panose="02020503060305020303" pitchFamily="18" charset="0"/>
              </a:rPr>
              <a:t>Zalando</a:t>
            </a:r>
            <a:r>
              <a:rPr lang="zh-CN" altLang="en-US" dirty="0" smtClean="0"/>
              <a:t>数据集测试结果</a:t>
            </a:r>
            <a:endParaRPr lang="zh-CN" altLang="en-US" dirty="0"/>
          </a:p>
        </p:txBody>
      </p:sp>
      <p:cxnSp>
        <p:nvCxnSpPr>
          <p:cNvPr id="62" name="直接连接符 61"/>
          <p:cNvCxnSpPr/>
          <p:nvPr/>
        </p:nvCxnSpPr>
        <p:spPr>
          <a:xfrm>
            <a:off x="5943074" y="1251724"/>
            <a:ext cx="0" cy="5185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17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Bell MT" panose="02020503060305020303" pitchFamily="18" charset="0"/>
              </a:rPr>
              <a:t>扩展任务</a:t>
            </a:r>
            <a:r>
              <a:rPr lang="zh-CN" altLang="en-US" sz="2800" dirty="0" smtClean="0">
                <a:latin typeface="Bell MT" panose="02020503060305020303" pitchFamily="18" charset="0"/>
              </a:rPr>
              <a:t>：</a:t>
            </a:r>
            <a:r>
              <a:rPr lang="zh-CN" altLang="en-US" sz="2400" dirty="0" smtClean="0">
                <a:latin typeface="Bell MT" panose="02020503060305020303" pitchFamily="18" charset="0"/>
              </a:rPr>
              <a:t>考虑视觉</a:t>
            </a:r>
            <a:r>
              <a:rPr lang="zh-CN" altLang="en-US" sz="2400" dirty="0">
                <a:latin typeface="Bell MT" panose="02020503060305020303" pitchFamily="18" charset="0"/>
              </a:rPr>
              <a:t>兼容性和多样性的时尚图像合成</a:t>
            </a:r>
            <a:endParaRPr lang="zh-CN" altLang="en-US" sz="28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776182" y="1995055"/>
            <a:ext cx="8481241" cy="3665307"/>
            <a:chOff x="567765" y="98555"/>
            <a:chExt cx="8665144" cy="3744786"/>
          </a:xfrm>
        </p:grpSpPr>
        <p:grpSp>
          <p:nvGrpSpPr>
            <p:cNvPr id="13" name="组合 12"/>
            <p:cNvGrpSpPr/>
            <p:nvPr/>
          </p:nvGrpSpPr>
          <p:grpSpPr>
            <a:xfrm>
              <a:off x="4107891" y="98555"/>
              <a:ext cx="1440000" cy="1440000"/>
              <a:chOff x="4615962" y="1488831"/>
              <a:chExt cx="2438400" cy="2438400"/>
            </a:xfrm>
          </p:grpSpPr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5962" y="1488831"/>
                <a:ext cx="2438400" cy="2438400"/>
              </a:xfrm>
              <a:prstGeom prst="rect">
                <a:avLst/>
              </a:prstGeom>
            </p:spPr>
          </p:pic>
          <p:sp>
            <p:nvSpPr>
              <p:cNvPr id="45" name="矩形 44"/>
              <p:cNvSpPr/>
              <p:nvPr/>
            </p:nvSpPr>
            <p:spPr>
              <a:xfrm>
                <a:off x="5410201" y="1890346"/>
                <a:ext cx="685800" cy="10374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909" y="1673837"/>
              <a:ext cx="1440000" cy="144000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4100809" y="3245886"/>
              <a:ext cx="1447081" cy="5974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纹理兼容性</a:t>
              </a:r>
              <a:endPara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6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网络（含</a:t>
              </a:r>
              <a:r>
                <a:rPr lang="en-US" altLang="zh-CN" sz="1600" dirty="0" smtClean="0">
                  <a:latin typeface="Bell MT" panose="02020503060305020303" pitchFamily="18" charset="0"/>
                </a:rPr>
                <a:t>E</a:t>
              </a:r>
              <a:r>
                <a:rPr lang="zh-CN" altLang="en-US" sz="16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endPara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09498" y="844563"/>
              <a:ext cx="1124650" cy="2814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7300" dirty="0" smtClean="0">
                  <a:latin typeface="隶书" panose="02010509060101010101" pitchFamily="49" charset="-122"/>
                  <a:ea typeface="隶书" panose="02010509060101010101" pitchFamily="49" charset="-122"/>
                  <a:cs typeface="Adobe Devanagari" panose="02040503050201020203" pitchFamily="18" charset="0"/>
                </a:rPr>
                <a:t>}</a:t>
              </a:r>
              <a:endParaRPr lang="zh-CN" altLang="en-US" sz="17300" dirty="0">
                <a:latin typeface="隶书" panose="02010509060101010101" pitchFamily="49" charset="-122"/>
                <a:ea typeface="隶书" panose="02010509060101010101" pitchFamily="49" charset="-122"/>
                <a:cs typeface="Adobe Devanagari" panose="02040503050201020203" pitchFamily="18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67765" y="1001647"/>
              <a:ext cx="4980126" cy="2164160"/>
              <a:chOff x="567765" y="1001647"/>
              <a:chExt cx="4980126" cy="2164160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67765" y="1001647"/>
                <a:ext cx="4980126" cy="2164160"/>
                <a:chOff x="1086809" y="785447"/>
                <a:chExt cx="4980126" cy="2164160"/>
              </a:xfrm>
            </p:grpSpPr>
            <p:grpSp>
              <p:nvGrpSpPr>
                <p:cNvPr id="31" name="组合 30"/>
                <p:cNvGrpSpPr/>
                <p:nvPr/>
              </p:nvGrpSpPr>
              <p:grpSpPr>
                <a:xfrm>
                  <a:off x="1086810" y="785447"/>
                  <a:ext cx="1440000" cy="1440000"/>
                  <a:chOff x="2266034" y="1488831"/>
                  <a:chExt cx="2438400" cy="2438400"/>
                </a:xfrm>
              </p:grpSpPr>
              <p:pic>
                <p:nvPicPr>
                  <p:cNvPr id="42" name="图片 4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6034" y="1488831"/>
                    <a:ext cx="2438400" cy="2438400"/>
                  </a:xfrm>
                  <a:prstGeom prst="rect">
                    <a:avLst/>
                  </a:prstGeom>
                </p:spPr>
              </p:pic>
              <p:sp>
                <p:nvSpPr>
                  <p:cNvPr id="43" name="矩形 42"/>
                  <p:cNvSpPr/>
                  <p:nvPr/>
                </p:nvSpPr>
                <p:spPr>
                  <a:xfrm>
                    <a:off x="3052746" y="1890345"/>
                    <a:ext cx="685799" cy="10374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26935" y="1428834"/>
                  <a:ext cx="1440000" cy="1440000"/>
                </a:xfrm>
                <a:prstGeom prst="rect">
                  <a:avLst/>
                </a:prstGeom>
              </p:spPr>
            </p:pic>
            <p:sp>
              <p:nvSpPr>
                <p:cNvPr id="33" name="文本框 32"/>
                <p:cNvSpPr txBox="1"/>
                <p:nvPr/>
              </p:nvSpPr>
              <p:spPr>
                <a:xfrm>
                  <a:off x="1086809" y="2352152"/>
                  <a:ext cx="1440001" cy="59745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形状兼容性</a:t>
                  </a:r>
                  <a:endParaRPr lang="en-US" altLang="zh-CN" sz="1600" dirty="0" smtClean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  <a:p>
                  <a:pPr algn="ctr"/>
                  <a:r>
                    <a:rPr lang="zh-CN" altLang="en-US" sz="1600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网络（含</a:t>
                  </a:r>
                  <a:r>
                    <a:rPr lang="en-US" altLang="zh-CN" sz="1600" dirty="0" smtClean="0">
                      <a:latin typeface="Bell MT" panose="02020503060305020303" pitchFamily="18" charset="0"/>
                      <a:ea typeface="宋体" panose="02010600030101010101" pitchFamily="2" charset="-122"/>
                    </a:rPr>
                    <a:t>E</a:t>
                  </a:r>
                  <a:r>
                    <a:rPr lang="zh-CN" altLang="en-US" sz="1600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）</a:t>
                  </a:r>
                  <a:endPara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2397966" y="1248807"/>
                  <a:ext cx="660891" cy="16036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600" dirty="0" smtClean="0">
                      <a:latin typeface="隶书" panose="02010509060101010101" pitchFamily="49" charset="-122"/>
                      <a:ea typeface="隶书" panose="02010509060101010101" pitchFamily="49" charset="-122"/>
                      <a:cs typeface="Adobe Devanagari" panose="02040503050201020203" pitchFamily="18" charset="0"/>
                    </a:rPr>
                    <a:t>}</a:t>
                  </a:r>
                  <a:endParaRPr lang="zh-CN" altLang="en-US" sz="9600" dirty="0">
                    <a:latin typeface="隶书" panose="02010509060101010101" pitchFamily="49" charset="-122"/>
                    <a:ea typeface="隶书" panose="02010509060101010101" pitchFamily="49" charset="-122"/>
                    <a:cs typeface="Adobe Devanagari" panose="02040503050201020203" pitchFamily="18" charset="0"/>
                  </a:endParaRPr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2957089" y="1671686"/>
                  <a:ext cx="1686780" cy="896690"/>
                  <a:chOff x="2957089" y="1671686"/>
                  <a:chExt cx="1686780" cy="896690"/>
                </a:xfrm>
              </p:grpSpPr>
              <p:sp>
                <p:nvSpPr>
                  <p:cNvPr id="36" name="梯形 35"/>
                  <p:cNvSpPr/>
                  <p:nvPr/>
                </p:nvSpPr>
                <p:spPr>
                  <a:xfrm rot="5400000">
                    <a:off x="2842264" y="1786511"/>
                    <a:ext cx="896690" cy="667039"/>
                  </a:xfrm>
                  <a:prstGeom prst="trapezoid">
                    <a:avLst>
                      <a:gd name="adj" fmla="val 53813"/>
                    </a:avLst>
                  </a:prstGeom>
                  <a:solidFill>
                    <a:srgbClr val="CADFF2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梯形 36"/>
                  <p:cNvSpPr/>
                  <p:nvPr/>
                </p:nvSpPr>
                <p:spPr>
                  <a:xfrm rot="16200000" flipH="1">
                    <a:off x="3503801" y="1786511"/>
                    <a:ext cx="896690" cy="667039"/>
                  </a:xfrm>
                  <a:prstGeom prst="trapezoid">
                    <a:avLst>
                      <a:gd name="adj" fmla="val 53813"/>
                    </a:avLst>
                  </a:prstGeom>
                  <a:solidFill>
                    <a:srgbClr val="CADFF2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8" name="直接箭头连接符 37"/>
                  <p:cNvCxnSpPr/>
                  <p:nvPr/>
                </p:nvCxnSpPr>
                <p:spPr>
                  <a:xfrm>
                    <a:off x="3086579" y="1736284"/>
                    <a:ext cx="1047905" cy="0"/>
                  </a:xfrm>
                  <a:prstGeom prst="straightConnector1">
                    <a:avLst/>
                  </a:prstGeom>
                  <a:ln w="952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箭头连接符 38"/>
                  <p:cNvCxnSpPr/>
                  <p:nvPr/>
                </p:nvCxnSpPr>
                <p:spPr>
                  <a:xfrm>
                    <a:off x="3259316" y="1827550"/>
                    <a:ext cx="692830" cy="0"/>
                  </a:xfrm>
                  <a:prstGeom prst="straightConnector1">
                    <a:avLst/>
                  </a:prstGeom>
                  <a:ln w="952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接箭头连接符 39"/>
                  <p:cNvCxnSpPr/>
                  <p:nvPr/>
                </p:nvCxnSpPr>
                <p:spPr>
                  <a:xfrm>
                    <a:off x="3436746" y="1919560"/>
                    <a:ext cx="358203" cy="0"/>
                  </a:xfrm>
                  <a:prstGeom prst="straightConnector1">
                    <a:avLst/>
                  </a:prstGeom>
                  <a:ln w="952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箭头连接符 40"/>
                  <p:cNvCxnSpPr/>
                  <p:nvPr/>
                </p:nvCxnSpPr>
                <p:spPr>
                  <a:xfrm>
                    <a:off x="4285666" y="2148834"/>
                    <a:ext cx="358203" cy="0"/>
                  </a:xfrm>
                  <a:prstGeom prst="straightConnector1">
                    <a:avLst/>
                  </a:prstGeom>
                  <a:ln w="952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0" name="文本框 29"/>
              <p:cNvSpPr txBox="1"/>
              <p:nvPr/>
            </p:nvSpPr>
            <p:spPr>
              <a:xfrm>
                <a:off x="2329441" y="1532943"/>
                <a:ext cx="1608610" cy="345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形状生成网络</a:t>
                </a:r>
                <a:r>
                  <a:rPr lang="en-US" altLang="zh-CN" sz="1600" dirty="0" smtClean="0">
                    <a:latin typeface="Bell MT" panose="02020503060305020303" pitchFamily="18" charset="0"/>
                    <a:ea typeface="宋体" panose="02010600030101010101" pitchFamily="2" charset="-122"/>
                  </a:rPr>
                  <a:t>G</a:t>
                </a:r>
                <a:endParaRPr lang="zh-CN" altLang="en-US" sz="1600" dirty="0">
                  <a:latin typeface="Bell MT" panose="02020503060305020303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5997525" y="1579936"/>
              <a:ext cx="1795384" cy="1233443"/>
              <a:chOff x="5997525" y="1579936"/>
              <a:chExt cx="1795384" cy="1233443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106129" y="1916689"/>
                <a:ext cx="1686780" cy="896690"/>
                <a:chOff x="2957089" y="1671686"/>
                <a:chExt cx="1686780" cy="896690"/>
              </a:xfrm>
            </p:grpSpPr>
            <p:sp>
              <p:nvSpPr>
                <p:cNvPr id="23" name="梯形 22"/>
                <p:cNvSpPr/>
                <p:nvPr/>
              </p:nvSpPr>
              <p:spPr>
                <a:xfrm rot="5400000">
                  <a:off x="2842264" y="1786511"/>
                  <a:ext cx="896690" cy="667039"/>
                </a:xfrm>
                <a:prstGeom prst="trapezoid">
                  <a:avLst>
                    <a:gd name="adj" fmla="val 53813"/>
                  </a:avLst>
                </a:prstGeom>
                <a:solidFill>
                  <a:srgbClr val="E3E1E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梯形 23"/>
                <p:cNvSpPr/>
                <p:nvPr/>
              </p:nvSpPr>
              <p:spPr>
                <a:xfrm rot="16200000" flipH="1">
                  <a:off x="3503801" y="1786511"/>
                  <a:ext cx="896690" cy="667039"/>
                </a:xfrm>
                <a:prstGeom prst="trapezoid">
                  <a:avLst>
                    <a:gd name="adj" fmla="val 53813"/>
                  </a:avLst>
                </a:prstGeom>
                <a:solidFill>
                  <a:srgbClr val="E3E1E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" name="直接箭头连接符 24"/>
                <p:cNvCxnSpPr/>
                <p:nvPr/>
              </p:nvCxnSpPr>
              <p:spPr>
                <a:xfrm>
                  <a:off x="3086579" y="1736284"/>
                  <a:ext cx="1047905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箭头连接符 25"/>
                <p:cNvCxnSpPr/>
                <p:nvPr/>
              </p:nvCxnSpPr>
              <p:spPr>
                <a:xfrm>
                  <a:off x="3259316" y="1827550"/>
                  <a:ext cx="69283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6"/>
                <p:cNvCxnSpPr/>
                <p:nvPr/>
              </p:nvCxnSpPr>
              <p:spPr>
                <a:xfrm>
                  <a:off x="3436746" y="1919560"/>
                  <a:ext cx="358203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/>
                <p:nvPr/>
              </p:nvCxnSpPr>
              <p:spPr>
                <a:xfrm>
                  <a:off x="4285666" y="2148834"/>
                  <a:ext cx="358203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文本框 21"/>
              <p:cNvSpPr txBox="1"/>
              <p:nvPr/>
            </p:nvSpPr>
            <p:spPr>
              <a:xfrm>
                <a:off x="5997525" y="1579936"/>
                <a:ext cx="1608610" cy="345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纹理</a:t>
                </a:r>
                <a:r>
                  <a:rPr lang="zh-CN" altLang="en-US" sz="16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生成网络</a:t>
                </a:r>
                <a:r>
                  <a:rPr lang="en-US" altLang="zh-CN" sz="1600" dirty="0">
                    <a:latin typeface="Bell MT" panose="02020503060305020303" pitchFamily="18" charset="0"/>
                  </a:rPr>
                  <a:t>G</a:t>
                </a:r>
                <a:endPara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656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252554" y="1446206"/>
            <a:ext cx="101521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563478" y="1865689"/>
            <a:ext cx="902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/>
              <a:t>语义分割</a:t>
            </a:r>
            <a:endParaRPr lang="en-US" altLang="zh-CN" sz="1400" dirty="0" smtClean="0"/>
          </a:p>
          <a:p>
            <a:pPr algn="ctr"/>
            <a:endParaRPr lang="en-US" altLang="zh-CN" sz="1400" dirty="0" smtClean="0"/>
          </a:p>
          <a:p>
            <a:pPr algn="ctr"/>
            <a:r>
              <a:rPr lang="zh-CN" altLang="en-US" sz="1400" dirty="0" smtClean="0"/>
              <a:t>损失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7" y="508707"/>
            <a:ext cx="821767" cy="826967"/>
          </a:xfrm>
          <a:prstGeom prst="rect">
            <a:avLst/>
          </a:prstGeom>
        </p:spPr>
      </p:pic>
      <p:grpSp>
        <p:nvGrpSpPr>
          <p:cNvPr id="87" name="组合 86"/>
          <p:cNvGrpSpPr/>
          <p:nvPr/>
        </p:nvGrpSpPr>
        <p:grpSpPr>
          <a:xfrm>
            <a:off x="897499" y="1522084"/>
            <a:ext cx="4285970" cy="1411200"/>
            <a:chOff x="595937" y="1239982"/>
            <a:chExt cx="4285970" cy="1411200"/>
          </a:xfrm>
        </p:grpSpPr>
        <p:grpSp>
          <p:nvGrpSpPr>
            <p:cNvPr id="12" name="组合 11"/>
            <p:cNvGrpSpPr/>
            <p:nvPr/>
          </p:nvGrpSpPr>
          <p:grpSpPr>
            <a:xfrm>
              <a:off x="3472469" y="1241744"/>
              <a:ext cx="1409438" cy="1409438"/>
              <a:chOff x="1776183" y="2878980"/>
              <a:chExt cx="1409438" cy="1409438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6183" y="2878980"/>
                <a:ext cx="1409438" cy="1409438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2230916" y="3111062"/>
                <a:ext cx="396404" cy="5996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37" y="1239982"/>
              <a:ext cx="1411200" cy="14112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374" y="1239982"/>
              <a:ext cx="1411200" cy="14112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48" y="3914096"/>
            <a:ext cx="842044" cy="8420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03" y="1522084"/>
            <a:ext cx="1409438" cy="140943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183469" y="1836421"/>
            <a:ext cx="1936334" cy="902554"/>
            <a:chOff x="5022577" y="1735618"/>
            <a:chExt cx="1247975" cy="547215"/>
          </a:xfrm>
        </p:grpSpPr>
        <p:grpSp>
          <p:nvGrpSpPr>
            <p:cNvPr id="13" name="组合 12"/>
            <p:cNvGrpSpPr/>
            <p:nvPr/>
          </p:nvGrpSpPr>
          <p:grpSpPr>
            <a:xfrm>
              <a:off x="5241175" y="1735618"/>
              <a:ext cx="1029377" cy="547215"/>
              <a:chOff x="2957089" y="1671686"/>
              <a:chExt cx="1686780" cy="896690"/>
            </a:xfrm>
          </p:grpSpPr>
          <p:sp>
            <p:nvSpPr>
              <p:cNvPr id="14" name="梯形 13"/>
              <p:cNvSpPr/>
              <p:nvPr/>
            </p:nvSpPr>
            <p:spPr>
              <a:xfrm rot="5400000">
                <a:off x="2842264" y="1786511"/>
                <a:ext cx="896690" cy="667039"/>
              </a:xfrm>
              <a:prstGeom prst="trapezoid">
                <a:avLst>
                  <a:gd name="adj" fmla="val 53813"/>
                </a:avLst>
              </a:prstGeom>
              <a:solidFill>
                <a:srgbClr val="CADF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 rot="16200000" flipH="1">
                <a:off x="3503801" y="1786511"/>
                <a:ext cx="896690" cy="667039"/>
              </a:xfrm>
              <a:prstGeom prst="trapezoid">
                <a:avLst>
                  <a:gd name="adj" fmla="val 53813"/>
                </a:avLst>
              </a:prstGeom>
              <a:solidFill>
                <a:srgbClr val="CADFF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箭头连接符 15"/>
              <p:cNvCxnSpPr/>
              <p:nvPr/>
            </p:nvCxnSpPr>
            <p:spPr>
              <a:xfrm>
                <a:off x="3086579" y="1736284"/>
                <a:ext cx="104790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>
                <a:off x="3259316" y="1827550"/>
                <a:ext cx="69283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3436746" y="1919560"/>
                <a:ext cx="358203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4285666" y="2148834"/>
                <a:ext cx="358203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接箭头连接符 19"/>
            <p:cNvCxnSpPr/>
            <p:nvPr/>
          </p:nvCxnSpPr>
          <p:spPr>
            <a:xfrm>
              <a:off x="5022577" y="1999410"/>
              <a:ext cx="2185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03" y="1522084"/>
            <a:ext cx="1409438" cy="1409438"/>
          </a:xfrm>
          <a:prstGeom prst="rect">
            <a:avLst/>
          </a:prstGeom>
        </p:spPr>
      </p:pic>
      <p:cxnSp>
        <p:nvCxnSpPr>
          <p:cNvPr id="25" name="直接箭头连接符 24"/>
          <p:cNvCxnSpPr>
            <a:stCxn id="9" idx="3"/>
            <a:endCxn id="23" idx="1"/>
          </p:cNvCxnSpPr>
          <p:nvPr/>
        </p:nvCxnSpPr>
        <p:spPr>
          <a:xfrm>
            <a:off x="8529241" y="2226803"/>
            <a:ext cx="965562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832842" y="112861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人体表征</a:t>
            </a:r>
            <a:endParaRPr lang="zh-CN" altLang="en-US" sz="1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3975560" y="11286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待补全图像</a:t>
            </a:r>
            <a:endParaRPr lang="zh-CN" altLang="en-US" sz="1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7103812" y="112861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生成的补全图像</a:t>
            </a:r>
            <a:endParaRPr lang="zh-CN" altLang="en-US" sz="1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9694140" y="113459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原始图像</a:t>
            </a:r>
            <a:endParaRPr lang="zh-CN" altLang="en-US" sz="1400" dirty="0"/>
          </a:p>
        </p:txBody>
      </p:sp>
      <p:grpSp>
        <p:nvGrpSpPr>
          <p:cNvPr id="60" name="组合 59"/>
          <p:cNvGrpSpPr/>
          <p:nvPr/>
        </p:nvGrpSpPr>
        <p:grpSpPr>
          <a:xfrm>
            <a:off x="3298237" y="3883843"/>
            <a:ext cx="974125" cy="902554"/>
            <a:chOff x="2844994" y="3507833"/>
            <a:chExt cx="974125" cy="902554"/>
          </a:xfrm>
        </p:grpSpPr>
        <p:sp>
          <p:nvSpPr>
            <p:cNvPr id="32" name="梯形 31"/>
            <p:cNvSpPr/>
            <p:nvPr/>
          </p:nvSpPr>
          <p:spPr>
            <a:xfrm rot="5400000">
              <a:off x="2709517" y="3643310"/>
              <a:ext cx="902554" cy="631599"/>
            </a:xfrm>
            <a:prstGeom prst="trapezoid">
              <a:avLst>
                <a:gd name="adj" fmla="val 53813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43654" y="3723805"/>
              <a:ext cx="334083" cy="470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Bell MT" panose="02020503060305020303" pitchFamily="18" charset="0"/>
                </a:rPr>
                <a:t>E</a:t>
              </a:r>
              <a:endParaRPr lang="zh-CN" altLang="en-US" sz="2000" dirty="0">
                <a:latin typeface="Bell MT" panose="02020503060305020303" pitchFamily="18" charset="0"/>
              </a:endParaRPr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3479947" y="3959108"/>
              <a:ext cx="33917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任意多边形 35"/>
          <p:cNvSpPr/>
          <p:nvPr/>
        </p:nvSpPr>
        <p:spPr>
          <a:xfrm>
            <a:off x="4285390" y="3962167"/>
            <a:ext cx="1165808" cy="745907"/>
          </a:xfrm>
          <a:custGeom>
            <a:avLst/>
            <a:gdLst>
              <a:gd name="connsiteX0" fmla="*/ 21878 w 1089397"/>
              <a:gd name="connsiteY0" fmla="*/ 719318 h 734045"/>
              <a:gd name="connsiteX1" fmla="*/ 354387 w 1089397"/>
              <a:gd name="connsiteY1" fmla="*/ 442228 h 734045"/>
              <a:gd name="connsiteX2" fmla="*/ 455987 w 1089397"/>
              <a:gd name="connsiteY2" fmla="*/ 45064 h 734045"/>
              <a:gd name="connsiteX3" fmla="*/ 594532 w 1089397"/>
              <a:gd name="connsiteY3" fmla="*/ 26591 h 734045"/>
              <a:gd name="connsiteX4" fmla="*/ 640714 w 1089397"/>
              <a:gd name="connsiteY4" fmla="*/ 202082 h 734045"/>
              <a:gd name="connsiteX5" fmla="*/ 659187 w 1089397"/>
              <a:gd name="connsiteY5" fmla="*/ 396046 h 734045"/>
              <a:gd name="connsiteX6" fmla="*/ 723841 w 1089397"/>
              <a:gd name="connsiteY6" fmla="*/ 516118 h 734045"/>
              <a:gd name="connsiteX7" fmla="*/ 890096 w 1089397"/>
              <a:gd name="connsiteY7" fmla="*/ 645428 h 734045"/>
              <a:gd name="connsiteX8" fmla="*/ 1047114 w 1089397"/>
              <a:gd name="connsiteY8" fmla="*/ 691609 h 734045"/>
              <a:gd name="connsiteX9" fmla="*/ 21878 w 1089397"/>
              <a:gd name="connsiteY9" fmla="*/ 719318 h 734045"/>
              <a:gd name="connsiteX0" fmla="*/ 22337 w 1098001"/>
              <a:gd name="connsiteY0" fmla="*/ 719318 h 746381"/>
              <a:gd name="connsiteX1" fmla="*/ 354846 w 1098001"/>
              <a:gd name="connsiteY1" fmla="*/ 442228 h 746381"/>
              <a:gd name="connsiteX2" fmla="*/ 456446 w 1098001"/>
              <a:gd name="connsiteY2" fmla="*/ 45064 h 746381"/>
              <a:gd name="connsiteX3" fmla="*/ 594991 w 1098001"/>
              <a:gd name="connsiteY3" fmla="*/ 26591 h 746381"/>
              <a:gd name="connsiteX4" fmla="*/ 641173 w 1098001"/>
              <a:gd name="connsiteY4" fmla="*/ 202082 h 746381"/>
              <a:gd name="connsiteX5" fmla="*/ 659646 w 1098001"/>
              <a:gd name="connsiteY5" fmla="*/ 396046 h 746381"/>
              <a:gd name="connsiteX6" fmla="*/ 724300 w 1098001"/>
              <a:gd name="connsiteY6" fmla="*/ 516118 h 746381"/>
              <a:gd name="connsiteX7" fmla="*/ 890555 w 1098001"/>
              <a:gd name="connsiteY7" fmla="*/ 645428 h 746381"/>
              <a:gd name="connsiteX8" fmla="*/ 1056810 w 1098001"/>
              <a:gd name="connsiteY8" fmla="*/ 728555 h 746381"/>
              <a:gd name="connsiteX9" fmla="*/ 22337 w 1098001"/>
              <a:gd name="connsiteY9" fmla="*/ 719318 h 746381"/>
              <a:gd name="connsiteX0" fmla="*/ 79869 w 1155533"/>
              <a:gd name="connsiteY0" fmla="*/ 719318 h 733686"/>
              <a:gd name="connsiteX1" fmla="*/ 107578 w 1155533"/>
              <a:gd name="connsiteY1" fmla="*/ 654664 h 733686"/>
              <a:gd name="connsiteX2" fmla="*/ 412378 w 1155533"/>
              <a:gd name="connsiteY2" fmla="*/ 442228 h 733686"/>
              <a:gd name="connsiteX3" fmla="*/ 513978 w 1155533"/>
              <a:gd name="connsiteY3" fmla="*/ 45064 h 733686"/>
              <a:gd name="connsiteX4" fmla="*/ 652523 w 1155533"/>
              <a:gd name="connsiteY4" fmla="*/ 26591 h 733686"/>
              <a:gd name="connsiteX5" fmla="*/ 698705 w 1155533"/>
              <a:gd name="connsiteY5" fmla="*/ 202082 h 733686"/>
              <a:gd name="connsiteX6" fmla="*/ 717178 w 1155533"/>
              <a:gd name="connsiteY6" fmla="*/ 396046 h 733686"/>
              <a:gd name="connsiteX7" fmla="*/ 781832 w 1155533"/>
              <a:gd name="connsiteY7" fmla="*/ 516118 h 733686"/>
              <a:gd name="connsiteX8" fmla="*/ 948087 w 1155533"/>
              <a:gd name="connsiteY8" fmla="*/ 645428 h 733686"/>
              <a:gd name="connsiteX9" fmla="*/ 1114342 w 1155533"/>
              <a:gd name="connsiteY9" fmla="*/ 728555 h 733686"/>
              <a:gd name="connsiteX10" fmla="*/ 79869 w 1155533"/>
              <a:gd name="connsiteY10" fmla="*/ 719318 h 733686"/>
              <a:gd name="connsiteX0" fmla="*/ 79869 w 1157970"/>
              <a:gd name="connsiteY0" fmla="*/ 737791 h 744342"/>
              <a:gd name="connsiteX1" fmla="*/ 107578 w 1157970"/>
              <a:gd name="connsiteY1" fmla="*/ 654664 h 744342"/>
              <a:gd name="connsiteX2" fmla="*/ 412378 w 1157970"/>
              <a:gd name="connsiteY2" fmla="*/ 442228 h 744342"/>
              <a:gd name="connsiteX3" fmla="*/ 513978 w 1157970"/>
              <a:gd name="connsiteY3" fmla="*/ 45064 h 744342"/>
              <a:gd name="connsiteX4" fmla="*/ 652523 w 1157970"/>
              <a:gd name="connsiteY4" fmla="*/ 26591 h 744342"/>
              <a:gd name="connsiteX5" fmla="*/ 698705 w 1157970"/>
              <a:gd name="connsiteY5" fmla="*/ 202082 h 744342"/>
              <a:gd name="connsiteX6" fmla="*/ 717178 w 1157970"/>
              <a:gd name="connsiteY6" fmla="*/ 396046 h 744342"/>
              <a:gd name="connsiteX7" fmla="*/ 781832 w 1157970"/>
              <a:gd name="connsiteY7" fmla="*/ 516118 h 744342"/>
              <a:gd name="connsiteX8" fmla="*/ 948087 w 1157970"/>
              <a:gd name="connsiteY8" fmla="*/ 645428 h 744342"/>
              <a:gd name="connsiteX9" fmla="*/ 1114342 w 1157970"/>
              <a:gd name="connsiteY9" fmla="*/ 728555 h 744342"/>
              <a:gd name="connsiteX10" fmla="*/ 79869 w 1157970"/>
              <a:gd name="connsiteY10" fmla="*/ 737791 h 744342"/>
              <a:gd name="connsiteX0" fmla="*/ 79869 w 1157970"/>
              <a:gd name="connsiteY0" fmla="*/ 737791 h 744342"/>
              <a:gd name="connsiteX1" fmla="*/ 107578 w 1157970"/>
              <a:gd name="connsiteY1" fmla="*/ 654664 h 744342"/>
              <a:gd name="connsiteX2" fmla="*/ 412378 w 1157970"/>
              <a:gd name="connsiteY2" fmla="*/ 442228 h 744342"/>
              <a:gd name="connsiteX3" fmla="*/ 513978 w 1157970"/>
              <a:gd name="connsiteY3" fmla="*/ 45064 h 744342"/>
              <a:gd name="connsiteX4" fmla="*/ 652523 w 1157970"/>
              <a:gd name="connsiteY4" fmla="*/ 26591 h 744342"/>
              <a:gd name="connsiteX5" fmla="*/ 698705 w 1157970"/>
              <a:gd name="connsiteY5" fmla="*/ 202082 h 744342"/>
              <a:gd name="connsiteX6" fmla="*/ 717178 w 1157970"/>
              <a:gd name="connsiteY6" fmla="*/ 396046 h 744342"/>
              <a:gd name="connsiteX7" fmla="*/ 781832 w 1157970"/>
              <a:gd name="connsiteY7" fmla="*/ 516118 h 744342"/>
              <a:gd name="connsiteX8" fmla="*/ 948087 w 1157970"/>
              <a:gd name="connsiteY8" fmla="*/ 645428 h 744342"/>
              <a:gd name="connsiteX9" fmla="*/ 1114342 w 1157970"/>
              <a:gd name="connsiteY9" fmla="*/ 728555 h 744342"/>
              <a:gd name="connsiteX10" fmla="*/ 79869 w 1157970"/>
              <a:gd name="connsiteY10" fmla="*/ 737791 h 744342"/>
              <a:gd name="connsiteX0" fmla="*/ 73567 w 1151668"/>
              <a:gd name="connsiteY0" fmla="*/ 737791 h 742311"/>
              <a:gd name="connsiteX1" fmla="*/ 119749 w 1151668"/>
              <a:gd name="connsiteY1" fmla="*/ 682373 h 742311"/>
              <a:gd name="connsiteX2" fmla="*/ 406076 w 1151668"/>
              <a:gd name="connsiteY2" fmla="*/ 442228 h 742311"/>
              <a:gd name="connsiteX3" fmla="*/ 507676 w 1151668"/>
              <a:gd name="connsiteY3" fmla="*/ 45064 h 742311"/>
              <a:gd name="connsiteX4" fmla="*/ 646221 w 1151668"/>
              <a:gd name="connsiteY4" fmla="*/ 26591 h 742311"/>
              <a:gd name="connsiteX5" fmla="*/ 692403 w 1151668"/>
              <a:gd name="connsiteY5" fmla="*/ 202082 h 742311"/>
              <a:gd name="connsiteX6" fmla="*/ 710876 w 1151668"/>
              <a:gd name="connsiteY6" fmla="*/ 396046 h 742311"/>
              <a:gd name="connsiteX7" fmla="*/ 775530 w 1151668"/>
              <a:gd name="connsiteY7" fmla="*/ 516118 h 742311"/>
              <a:gd name="connsiteX8" fmla="*/ 941785 w 1151668"/>
              <a:gd name="connsiteY8" fmla="*/ 645428 h 742311"/>
              <a:gd name="connsiteX9" fmla="*/ 1108040 w 1151668"/>
              <a:gd name="connsiteY9" fmla="*/ 728555 h 742311"/>
              <a:gd name="connsiteX10" fmla="*/ 73567 w 1151668"/>
              <a:gd name="connsiteY10" fmla="*/ 737791 h 742311"/>
              <a:gd name="connsiteX0" fmla="*/ 65126 w 1143227"/>
              <a:gd name="connsiteY0" fmla="*/ 737791 h 741638"/>
              <a:gd name="connsiteX1" fmla="*/ 139017 w 1143227"/>
              <a:gd name="connsiteY1" fmla="*/ 691610 h 741638"/>
              <a:gd name="connsiteX2" fmla="*/ 397635 w 1143227"/>
              <a:gd name="connsiteY2" fmla="*/ 442228 h 741638"/>
              <a:gd name="connsiteX3" fmla="*/ 499235 w 1143227"/>
              <a:gd name="connsiteY3" fmla="*/ 45064 h 741638"/>
              <a:gd name="connsiteX4" fmla="*/ 637780 w 1143227"/>
              <a:gd name="connsiteY4" fmla="*/ 26591 h 741638"/>
              <a:gd name="connsiteX5" fmla="*/ 683962 w 1143227"/>
              <a:gd name="connsiteY5" fmla="*/ 202082 h 741638"/>
              <a:gd name="connsiteX6" fmla="*/ 702435 w 1143227"/>
              <a:gd name="connsiteY6" fmla="*/ 396046 h 741638"/>
              <a:gd name="connsiteX7" fmla="*/ 767089 w 1143227"/>
              <a:gd name="connsiteY7" fmla="*/ 516118 h 741638"/>
              <a:gd name="connsiteX8" fmla="*/ 933344 w 1143227"/>
              <a:gd name="connsiteY8" fmla="*/ 645428 h 741638"/>
              <a:gd name="connsiteX9" fmla="*/ 1099599 w 1143227"/>
              <a:gd name="connsiteY9" fmla="*/ 728555 h 741638"/>
              <a:gd name="connsiteX10" fmla="*/ 65126 w 1143227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688095 w 1127666"/>
              <a:gd name="connsiteY6" fmla="*/ 396046 h 741638"/>
              <a:gd name="connsiteX7" fmla="*/ 752749 w 1127666"/>
              <a:gd name="connsiteY7" fmla="*/ 51611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715804 w 1127666"/>
              <a:gd name="connsiteY6" fmla="*/ 414519 h 741638"/>
              <a:gd name="connsiteX7" fmla="*/ 752749 w 1127666"/>
              <a:gd name="connsiteY7" fmla="*/ 51611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715804 w 1127666"/>
              <a:gd name="connsiteY6" fmla="*/ 414519 h 741638"/>
              <a:gd name="connsiteX7" fmla="*/ 752749 w 1127666"/>
              <a:gd name="connsiteY7" fmla="*/ 51611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715804 w 1127666"/>
              <a:gd name="connsiteY6" fmla="*/ 414519 h 741638"/>
              <a:gd name="connsiteX7" fmla="*/ 752749 w 1127666"/>
              <a:gd name="connsiteY7" fmla="*/ 51611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721519 w 1127666"/>
              <a:gd name="connsiteY6" fmla="*/ 441189 h 741638"/>
              <a:gd name="connsiteX7" fmla="*/ 752749 w 1127666"/>
              <a:gd name="connsiteY7" fmla="*/ 51611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721519 w 1127666"/>
              <a:gd name="connsiteY6" fmla="*/ 441189 h 741638"/>
              <a:gd name="connsiteX7" fmla="*/ 764179 w 1127666"/>
              <a:gd name="connsiteY7" fmla="*/ 51230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8401"/>
              <a:gd name="connsiteY0" fmla="*/ 737791 h 741638"/>
              <a:gd name="connsiteX1" fmla="*/ 124677 w 1128401"/>
              <a:gd name="connsiteY1" fmla="*/ 691610 h 741638"/>
              <a:gd name="connsiteX2" fmla="*/ 383295 w 1128401"/>
              <a:gd name="connsiteY2" fmla="*/ 442228 h 741638"/>
              <a:gd name="connsiteX3" fmla="*/ 484895 w 1128401"/>
              <a:gd name="connsiteY3" fmla="*/ 45064 h 741638"/>
              <a:gd name="connsiteX4" fmla="*/ 623440 w 1128401"/>
              <a:gd name="connsiteY4" fmla="*/ 26591 h 741638"/>
              <a:gd name="connsiteX5" fmla="*/ 669622 w 1128401"/>
              <a:gd name="connsiteY5" fmla="*/ 202082 h 741638"/>
              <a:gd name="connsiteX6" fmla="*/ 721519 w 1128401"/>
              <a:gd name="connsiteY6" fmla="*/ 441189 h 741638"/>
              <a:gd name="connsiteX7" fmla="*/ 919004 w 1128401"/>
              <a:gd name="connsiteY7" fmla="*/ 645428 h 741638"/>
              <a:gd name="connsiteX8" fmla="*/ 1085259 w 1128401"/>
              <a:gd name="connsiteY8" fmla="*/ 728555 h 741638"/>
              <a:gd name="connsiteX9" fmla="*/ 69259 w 1128401"/>
              <a:gd name="connsiteY9" fmla="*/ 737791 h 741638"/>
              <a:gd name="connsiteX0" fmla="*/ 69259 w 1128401"/>
              <a:gd name="connsiteY0" fmla="*/ 753478 h 757325"/>
              <a:gd name="connsiteX1" fmla="*/ 124677 w 1128401"/>
              <a:gd name="connsiteY1" fmla="*/ 707297 h 757325"/>
              <a:gd name="connsiteX2" fmla="*/ 383295 w 1128401"/>
              <a:gd name="connsiteY2" fmla="*/ 457915 h 757325"/>
              <a:gd name="connsiteX3" fmla="*/ 484895 w 1128401"/>
              <a:gd name="connsiteY3" fmla="*/ 60751 h 757325"/>
              <a:gd name="connsiteX4" fmla="*/ 623440 w 1128401"/>
              <a:gd name="connsiteY4" fmla="*/ 42278 h 757325"/>
              <a:gd name="connsiteX5" fmla="*/ 721519 w 1128401"/>
              <a:gd name="connsiteY5" fmla="*/ 456876 h 757325"/>
              <a:gd name="connsiteX6" fmla="*/ 919004 w 1128401"/>
              <a:gd name="connsiteY6" fmla="*/ 661115 h 757325"/>
              <a:gd name="connsiteX7" fmla="*/ 1085259 w 1128401"/>
              <a:gd name="connsiteY7" fmla="*/ 744242 h 757325"/>
              <a:gd name="connsiteX8" fmla="*/ 69259 w 1128401"/>
              <a:gd name="connsiteY8" fmla="*/ 753478 h 757325"/>
              <a:gd name="connsiteX0" fmla="*/ 69259 w 1128401"/>
              <a:gd name="connsiteY0" fmla="*/ 744150 h 747997"/>
              <a:gd name="connsiteX1" fmla="*/ 124677 w 1128401"/>
              <a:gd name="connsiteY1" fmla="*/ 697969 h 747997"/>
              <a:gd name="connsiteX2" fmla="*/ 383295 w 1128401"/>
              <a:gd name="connsiteY2" fmla="*/ 448587 h 747997"/>
              <a:gd name="connsiteX3" fmla="*/ 484895 w 1128401"/>
              <a:gd name="connsiteY3" fmla="*/ 51423 h 747997"/>
              <a:gd name="connsiteX4" fmla="*/ 629155 w 1128401"/>
              <a:gd name="connsiteY4" fmla="*/ 48190 h 747997"/>
              <a:gd name="connsiteX5" fmla="*/ 721519 w 1128401"/>
              <a:gd name="connsiteY5" fmla="*/ 447548 h 747997"/>
              <a:gd name="connsiteX6" fmla="*/ 919004 w 1128401"/>
              <a:gd name="connsiteY6" fmla="*/ 651787 h 747997"/>
              <a:gd name="connsiteX7" fmla="*/ 1085259 w 1128401"/>
              <a:gd name="connsiteY7" fmla="*/ 734914 h 747997"/>
              <a:gd name="connsiteX8" fmla="*/ 69259 w 1128401"/>
              <a:gd name="connsiteY8" fmla="*/ 744150 h 747997"/>
              <a:gd name="connsiteX0" fmla="*/ 63607 w 1122749"/>
              <a:gd name="connsiteY0" fmla="*/ 744150 h 747858"/>
              <a:gd name="connsiteX1" fmla="*/ 138075 w 1122749"/>
              <a:gd name="connsiteY1" fmla="*/ 699874 h 747858"/>
              <a:gd name="connsiteX2" fmla="*/ 377643 w 1122749"/>
              <a:gd name="connsiteY2" fmla="*/ 448587 h 747858"/>
              <a:gd name="connsiteX3" fmla="*/ 479243 w 1122749"/>
              <a:gd name="connsiteY3" fmla="*/ 51423 h 747858"/>
              <a:gd name="connsiteX4" fmla="*/ 623503 w 1122749"/>
              <a:gd name="connsiteY4" fmla="*/ 48190 h 747858"/>
              <a:gd name="connsiteX5" fmla="*/ 715867 w 1122749"/>
              <a:gd name="connsiteY5" fmla="*/ 447548 h 747858"/>
              <a:gd name="connsiteX6" fmla="*/ 913352 w 1122749"/>
              <a:gd name="connsiteY6" fmla="*/ 651787 h 747858"/>
              <a:gd name="connsiteX7" fmla="*/ 1079607 w 1122749"/>
              <a:gd name="connsiteY7" fmla="*/ 734914 h 747858"/>
              <a:gd name="connsiteX8" fmla="*/ 63607 w 1122749"/>
              <a:gd name="connsiteY8" fmla="*/ 744150 h 747858"/>
              <a:gd name="connsiteX0" fmla="*/ 63607 w 1122749"/>
              <a:gd name="connsiteY0" fmla="*/ 744150 h 747858"/>
              <a:gd name="connsiteX1" fmla="*/ 138075 w 1122749"/>
              <a:gd name="connsiteY1" fmla="*/ 699874 h 747858"/>
              <a:gd name="connsiteX2" fmla="*/ 281468 w 1122749"/>
              <a:gd name="connsiteY2" fmla="*/ 600469 h 747858"/>
              <a:gd name="connsiteX3" fmla="*/ 377643 w 1122749"/>
              <a:gd name="connsiteY3" fmla="*/ 448587 h 747858"/>
              <a:gd name="connsiteX4" fmla="*/ 479243 w 1122749"/>
              <a:gd name="connsiteY4" fmla="*/ 51423 h 747858"/>
              <a:gd name="connsiteX5" fmla="*/ 623503 w 1122749"/>
              <a:gd name="connsiteY5" fmla="*/ 48190 h 747858"/>
              <a:gd name="connsiteX6" fmla="*/ 715867 w 1122749"/>
              <a:gd name="connsiteY6" fmla="*/ 447548 h 747858"/>
              <a:gd name="connsiteX7" fmla="*/ 913352 w 1122749"/>
              <a:gd name="connsiteY7" fmla="*/ 651787 h 747858"/>
              <a:gd name="connsiteX8" fmla="*/ 1079607 w 1122749"/>
              <a:gd name="connsiteY8" fmla="*/ 734914 h 747858"/>
              <a:gd name="connsiteX9" fmla="*/ 63607 w 1122749"/>
              <a:gd name="connsiteY9" fmla="*/ 744150 h 747858"/>
              <a:gd name="connsiteX0" fmla="*/ 63607 w 1120859"/>
              <a:gd name="connsiteY0" fmla="*/ 744150 h 747858"/>
              <a:gd name="connsiteX1" fmla="*/ 138075 w 1120859"/>
              <a:gd name="connsiteY1" fmla="*/ 699874 h 747858"/>
              <a:gd name="connsiteX2" fmla="*/ 281468 w 1120859"/>
              <a:gd name="connsiteY2" fmla="*/ 600469 h 747858"/>
              <a:gd name="connsiteX3" fmla="*/ 377643 w 1120859"/>
              <a:gd name="connsiteY3" fmla="*/ 448587 h 747858"/>
              <a:gd name="connsiteX4" fmla="*/ 479243 w 1120859"/>
              <a:gd name="connsiteY4" fmla="*/ 51423 h 747858"/>
              <a:gd name="connsiteX5" fmla="*/ 623503 w 1120859"/>
              <a:gd name="connsiteY5" fmla="*/ 48190 h 747858"/>
              <a:gd name="connsiteX6" fmla="*/ 715867 w 1120859"/>
              <a:gd name="connsiteY6" fmla="*/ 447548 h 747858"/>
              <a:gd name="connsiteX7" fmla="*/ 812963 w 1120859"/>
              <a:gd name="connsiteY7" fmla="*/ 592849 h 747858"/>
              <a:gd name="connsiteX8" fmla="*/ 913352 w 1120859"/>
              <a:gd name="connsiteY8" fmla="*/ 651787 h 747858"/>
              <a:gd name="connsiteX9" fmla="*/ 1079607 w 1120859"/>
              <a:gd name="connsiteY9" fmla="*/ 734914 h 747858"/>
              <a:gd name="connsiteX10" fmla="*/ 63607 w 1120859"/>
              <a:gd name="connsiteY10" fmla="*/ 744150 h 747858"/>
              <a:gd name="connsiteX0" fmla="*/ 63607 w 1120859"/>
              <a:gd name="connsiteY0" fmla="*/ 744150 h 747361"/>
              <a:gd name="connsiteX1" fmla="*/ 138075 w 1120859"/>
              <a:gd name="connsiteY1" fmla="*/ 699874 h 747361"/>
              <a:gd name="connsiteX2" fmla="*/ 281468 w 1120859"/>
              <a:gd name="connsiteY2" fmla="*/ 600469 h 747361"/>
              <a:gd name="connsiteX3" fmla="*/ 377643 w 1120859"/>
              <a:gd name="connsiteY3" fmla="*/ 448587 h 747361"/>
              <a:gd name="connsiteX4" fmla="*/ 479243 w 1120859"/>
              <a:gd name="connsiteY4" fmla="*/ 51423 h 747361"/>
              <a:gd name="connsiteX5" fmla="*/ 623503 w 1120859"/>
              <a:gd name="connsiteY5" fmla="*/ 48190 h 747361"/>
              <a:gd name="connsiteX6" fmla="*/ 715867 w 1120859"/>
              <a:gd name="connsiteY6" fmla="*/ 447548 h 747361"/>
              <a:gd name="connsiteX7" fmla="*/ 812963 w 1120859"/>
              <a:gd name="connsiteY7" fmla="*/ 592849 h 747361"/>
              <a:gd name="connsiteX8" fmla="*/ 913352 w 1120859"/>
              <a:gd name="connsiteY8" fmla="*/ 663217 h 747361"/>
              <a:gd name="connsiteX9" fmla="*/ 1079607 w 1120859"/>
              <a:gd name="connsiteY9" fmla="*/ 734914 h 747361"/>
              <a:gd name="connsiteX10" fmla="*/ 63607 w 1120859"/>
              <a:gd name="connsiteY10" fmla="*/ 744150 h 747361"/>
              <a:gd name="connsiteX0" fmla="*/ 63607 w 1165808"/>
              <a:gd name="connsiteY0" fmla="*/ 744150 h 745907"/>
              <a:gd name="connsiteX1" fmla="*/ 138075 w 1165808"/>
              <a:gd name="connsiteY1" fmla="*/ 699874 h 745907"/>
              <a:gd name="connsiteX2" fmla="*/ 281468 w 1165808"/>
              <a:gd name="connsiteY2" fmla="*/ 600469 h 745907"/>
              <a:gd name="connsiteX3" fmla="*/ 377643 w 1165808"/>
              <a:gd name="connsiteY3" fmla="*/ 448587 h 745907"/>
              <a:gd name="connsiteX4" fmla="*/ 479243 w 1165808"/>
              <a:gd name="connsiteY4" fmla="*/ 51423 h 745907"/>
              <a:gd name="connsiteX5" fmla="*/ 623503 w 1165808"/>
              <a:gd name="connsiteY5" fmla="*/ 48190 h 745907"/>
              <a:gd name="connsiteX6" fmla="*/ 715867 w 1165808"/>
              <a:gd name="connsiteY6" fmla="*/ 447548 h 745907"/>
              <a:gd name="connsiteX7" fmla="*/ 812963 w 1165808"/>
              <a:gd name="connsiteY7" fmla="*/ 592849 h 745907"/>
              <a:gd name="connsiteX8" fmla="*/ 913352 w 1165808"/>
              <a:gd name="connsiteY8" fmla="*/ 663217 h 745907"/>
              <a:gd name="connsiteX9" fmla="*/ 1091093 w 1165808"/>
              <a:gd name="connsiteY9" fmla="*/ 714770 h 745907"/>
              <a:gd name="connsiteX10" fmla="*/ 1079607 w 1165808"/>
              <a:gd name="connsiteY10" fmla="*/ 734914 h 745907"/>
              <a:gd name="connsiteX11" fmla="*/ 63607 w 1165808"/>
              <a:gd name="connsiteY11" fmla="*/ 744150 h 745907"/>
              <a:gd name="connsiteX0" fmla="*/ 63607 w 1165808"/>
              <a:gd name="connsiteY0" fmla="*/ 744150 h 745907"/>
              <a:gd name="connsiteX1" fmla="*/ 138075 w 1165808"/>
              <a:gd name="connsiteY1" fmla="*/ 699874 h 745907"/>
              <a:gd name="connsiteX2" fmla="*/ 184312 w 1165808"/>
              <a:gd name="connsiteY2" fmla="*/ 674765 h 745907"/>
              <a:gd name="connsiteX3" fmla="*/ 281468 w 1165808"/>
              <a:gd name="connsiteY3" fmla="*/ 600469 h 745907"/>
              <a:gd name="connsiteX4" fmla="*/ 377643 w 1165808"/>
              <a:gd name="connsiteY4" fmla="*/ 448587 h 745907"/>
              <a:gd name="connsiteX5" fmla="*/ 479243 w 1165808"/>
              <a:gd name="connsiteY5" fmla="*/ 51423 h 745907"/>
              <a:gd name="connsiteX6" fmla="*/ 623503 w 1165808"/>
              <a:gd name="connsiteY6" fmla="*/ 48190 h 745907"/>
              <a:gd name="connsiteX7" fmla="*/ 715867 w 1165808"/>
              <a:gd name="connsiteY7" fmla="*/ 447548 h 745907"/>
              <a:gd name="connsiteX8" fmla="*/ 812963 w 1165808"/>
              <a:gd name="connsiteY8" fmla="*/ 592849 h 745907"/>
              <a:gd name="connsiteX9" fmla="*/ 913352 w 1165808"/>
              <a:gd name="connsiteY9" fmla="*/ 663217 h 745907"/>
              <a:gd name="connsiteX10" fmla="*/ 1091093 w 1165808"/>
              <a:gd name="connsiteY10" fmla="*/ 714770 h 745907"/>
              <a:gd name="connsiteX11" fmla="*/ 1079607 w 1165808"/>
              <a:gd name="connsiteY11" fmla="*/ 734914 h 745907"/>
              <a:gd name="connsiteX12" fmla="*/ 63607 w 1165808"/>
              <a:gd name="connsiteY12" fmla="*/ 744150 h 745907"/>
              <a:gd name="connsiteX0" fmla="*/ 63607 w 1165808"/>
              <a:gd name="connsiteY0" fmla="*/ 744150 h 745907"/>
              <a:gd name="connsiteX1" fmla="*/ 138075 w 1165808"/>
              <a:gd name="connsiteY1" fmla="*/ 699874 h 745907"/>
              <a:gd name="connsiteX2" fmla="*/ 184312 w 1165808"/>
              <a:gd name="connsiteY2" fmla="*/ 674765 h 745907"/>
              <a:gd name="connsiteX3" fmla="*/ 281468 w 1165808"/>
              <a:gd name="connsiteY3" fmla="*/ 600469 h 745907"/>
              <a:gd name="connsiteX4" fmla="*/ 377643 w 1165808"/>
              <a:gd name="connsiteY4" fmla="*/ 448587 h 745907"/>
              <a:gd name="connsiteX5" fmla="*/ 479243 w 1165808"/>
              <a:gd name="connsiteY5" fmla="*/ 51423 h 745907"/>
              <a:gd name="connsiteX6" fmla="*/ 623503 w 1165808"/>
              <a:gd name="connsiteY6" fmla="*/ 48190 h 745907"/>
              <a:gd name="connsiteX7" fmla="*/ 715867 w 1165808"/>
              <a:gd name="connsiteY7" fmla="*/ 447548 h 745907"/>
              <a:gd name="connsiteX8" fmla="*/ 807248 w 1165808"/>
              <a:gd name="connsiteY8" fmla="*/ 596659 h 745907"/>
              <a:gd name="connsiteX9" fmla="*/ 913352 w 1165808"/>
              <a:gd name="connsiteY9" fmla="*/ 663217 h 745907"/>
              <a:gd name="connsiteX10" fmla="*/ 1091093 w 1165808"/>
              <a:gd name="connsiteY10" fmla="*/ 714770 h 745907"/>
              <a:gd name="connsiteX11" fmla="*/ 1079607 w 1165808"/>
              <a:gd name="connsiteY11" fmla="*/ 734914 h 745907"/>
              <a:gd name="connsiteX12" fmla="*/ 63607 w 1165808"/>
              <a:gd name="connsiteY12" fmla="*/ 744150 h 7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65808" h="745907">
                <a:moveTo>
                  <a:pt x="63607" y="744150"/>
                </a:moveTo>
                <a:cubicBezTo>
                  <a:pt x="-93315" y="738310"/>
                  <a:pt x="82657" y="746056"/>
                  <a:pt x="138075" y="699874"/>
                </a:cubicBezTo>
                <a:cubicBezTo>
                  <a:pt x="157875" y="687992"/>
                  <a:pt x="160413" y="691333"/>
                  <a:pt x="184312" y="674765"/>
                </a:cubicBezTo>
                <a:cubicBezTo>
                  <a:pt x="208211" y="658198"/>
                  <a:pt x="248929" y="637848"/>
                  <a:pt x="281468" y="600469"/>
                </a:cubicBezTo>
                <a:cubicBezTo>
                  <a:pt x="314007" y="563090"/>
                  <a:pt x="344681" y="540095"/>
                  <a:pt x="377643" y="448587"/>
                </a:cubicBezTo>
                <a:cubicBezTo>
                  <a:pt x="410605" y="357079"/>
                  <a:pt x="438266" y="118156"/>
                  <a:pt x="479243" y="51423"/>
                </a:cubicBezTo>
                <a:cubicBezTo>
                  <a:pt x="520220" y="-15310"/>
                  <a:pt x="584066" y="-17831"/>
                  <a:pt x="623503" y="48190"/>
                </a:cubicBezTo>
                <a:cubicBezTo>
                  <a:pt x="662940" y="114211"/>
                  <a:pt x="685243" y="356137"/>
                  <a:pt x="715867" y="447548"/>
                </a:cubicBezTo>
                <a:cubicBezTo>
                  <a:pt x="746491" y="538959"/>
                  <a:pt x="774334" y="562619"/>
                  <a:pt x="807248" y="596659"/>
                </a:cubicBezTo>
                <a:cubicBezTo>
                  <a:pt x="840162" y="630699"/>
                  <a:pt x="867632" y="644484"/>
                  <a:pt x="913352" y="663217"/>
                </a:cubicBezTo>
                <a:cubicBezTo>
                  <a:pt x="959072" y="681950"/>
                  <a:pt x="1063384" y="702821"/>
                  <a:pt x="1091093" y="714770"/>
                </a:cubicBezTo>
                <a:cubicBezTo>
                  <a:pt x="1118802" y="726720"/>
                  <a:pt x="1250855" y="730017"/>
                  <a:pt x="1079607" y="734914"/>
                </a:cubicBezTo>
                <a:cubicBezTo>
                  <a:pt x="908359" y="739811"/>
                  <a:pt x="220529" y="749990"/>
                  <a:pt x="63607" y="74415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6719443" y="3947301"/>
            <a:ext cx="1165808" cy="745188"/>
          </a:xfrm>
          <a:custGeom>
            <a:avLst/>
            <a:gdLst>
              <a:gd name="connsiteX0" fmla="*/ 21878 w 1089397"/>
              <a:gd name="connsiteY0" fmla="*/ 719318 h 734045"/>
              <a:gd name="connsiteX1" fmla="*/ 354387 w 1089397"/>
              <a:gd name="connsiteY1" fmla="*/ 442228 h 734045"/>
              <a:gd name="connsiteX2" fmla="*/ 455987 w 1089397"/>
              <a:gd name="connsiteY2" fmla="*/ 45064 h 734045"/>
              <a:gd name="connsiteX3" fmla="*/ 594532 w 1089397"/>
              <a:gd name="connsiteY3" fmla="*/ 26591 h 734045"/>
              <a:gd name="connsiteX4" fmla="*/ 640714 w 1089397"/>
              <a:gd name="connsiteY4" fmla="*/ 202082 h 734045"/>
              <a:gd name="connsiteX5" fmla="*/ 659187 w 1089397"/>
              <a:gd name="connsiteY5" fmla="*/ 396046 h 734045"/>
              <a:gd name="connsiteX6" fmla="*/ 723841 w 1089397"/>
              <a:gd name="connsiteY6" fmla="*/ 516118 h 734045"/>
              <a:gd name="connsiteX7" fmla="*/ 890096 w 1089397"/>
              <a:gd name="connsiteY7" fmla="*/ 645428 h 734045"/>
              <a:gd name="connsiteX8" fmla="*/ 1047114 w 1089397"/>
              <a:gd name="connsiteY8" fmla="*/ 691609 h 734045"/>
              <a:gd name="connsiteX9" fmla="*/ 21878 w 1089397"/>
              <a:gd name="connsiteY9" fmla="*/ 719318 h 734045"/>
              <a:gd name="connsiteX0" fmla="*/ 22337 w 1098001"/>
              <a:gd name="connsiteY0" fmla="*/ 719318 h 746381"/>
              <a:gd name="connsiteX1" fmla="*/ 354846 w 1098001"/>
              <a:gd name="connsiteY1" fmla="*/ 442228 h 746381"/>
              <a:gd name="connsiteX2" fmla="*/ 456446 w 1098001"/>
              <a:gd name="connsiteY2" fmla="*/ 45064 h 746381"/>
              <a:gd name="connsiteX3" fmla="*/ 594991 w 1098001"/>
              <a:gd name="connsiteY3" fmla="*/ 26591 h 746381"/>
              <a:gd name="connsiteX4" fmla="*/ 641173 w 1098001"/>
              <a:gd name="connsiteY4" fmla="*/ 202082 h 746381"/>
              <a:gd name="connsiteX5" fmla="*/ 659646 w 1098001"/>
              <a:gd name="connsiteY5" fmla="*/ 396046 h 746381"/>
              <a:gd name="connsiteX6" fmla="*/ 724300 w 1098001"/>
              <a:gd name="connsiteY6" fmla="*/ 516118 h 746381"/>
              <a:gd name="connsiteX7" fmla="*/ 890555 w 1098001"/>
              <a:gd name="connsiteY7" fmla="*/ 645428 h 746381"/>
              <a:gd name="connsiteX8" fmla="*/ 1056810 w 1098001"/>
              <a:gd name="connsiteY8" fmla="*/ 728555 h 746381"/>
              <a:gd name="connsiteX9" fmla="*/ 22337 w 1098001"/>
              <a:gd name="connsiteY9" fmla="*/ 719318 h 746381"/>
              <a:gd name="connsiteX0" fmla="*/ 79869 w 1155533"/>
              <a:gd name="connsiteY0" fmla="*/ 719318 h 733686"/>
              <a:gd name="connsiteX1" fmla="*/ 107578 w 1155533"/>
              <a:gd name="connsiteY1" fmla="*/ 654664 h 733686"/>
              <a:gd name="connsiteX2" fmla="*/ 412378 w 1155533"/>
              <a:gd name="connsiteY2" fmla="*/ 442228 h 733686"/>
              <a:gd name="connsiteX3" fmla="*/ 513978 w 1155533"/>
              <a:gd name="connsiteY3" fmla="*/ 45064 h 733686"/>
              <a:gd name="connsiteX4" fmla="*/ 652523 w 1155533"/>
              <a:gd name="connsiteY4" fmla="*/ 26591 h 733686"/>
              <a:gd name="connsiteX5" fmla="*/ 698705 w 1155533"/>
              <a:gd name="connsiteY5" fmla="*/ 202082 h 733686"/>
              <a:gd name="connsiteX6" fmla="*/ 717178 w 1155533"/>
              <a:gd name="connsiteY6" fmla="*/ 396046 h 733686"/>
              <a:gd name="connsiteX7" fmla="*/ 781832 w 1155533"/>
              <a:gd name="connsiteY7" fmla="*/ 516118 h 733686"/>
              <a:gd name="connsiteX8" fmla="*/ 948087 w 1155533"/>
              <a:gd name="connsiteY8" fmla="*/ 645428 h 733686"/>
              <a:gd name="connsiteX9" fmla="*/ 1114342 w 1155533"/>
              <a:gd name="connsiteY9" fmla="*/ 728555 h 733686"/>
              <a:gd name="connsiteX10" fmla="*/ 79869 w 1155533"/>
              <a:gd name="connsiteY10" fmla="*/ 719318 h 733686"/>
              <a:gd name="connsiteX0" fmla="*/ 79869 w 1157970"/>
              <a:gd name="connsiteY0" fmla="*/ 737791 h 744342"/>
              <a:gd name="connsiteX1" fmla="*/ 107578 w 1157970"/>
              <a:gd name="connsiteY1" fmla="*/ 654664 h 744342"/>
              <a:gd name="connsiteX2" fmla="*/ 412378 w 1157970"/>
              <a:gd name="connsiteY2" fmla="*/ 442228 h 744342"/>
              <a:gd name="connsiteX3" fmla="*/ 513978 w 1157970"/>
              <a:gd name="connsiteY3" fmla="*/ 45064 h 744342"/>
              <a:gd name="connsiteX4" fmla="*/ 652523 w 1157970"/>
              <a:gd name="connsiteY4" fmla="*/ 26591 h 744342"/>
              <a:gd name="connsiteX5" fmla="*/ 698705 w 1157970"/>
              <a:gd name="connsiteY5" fmla="*/ 202082 h 744342"/>
              <a:gd name="connsiteX6" fmla="*/ 717178 w 1157970"/>
              <a:gd name="connsiteY6" fmla="*/ 396046 h 744342"/>
              <a:gd name="connsiteX7" fmla="*/ 781832 w 1157970"/>
              <a:gd name="connsiteY7" fmla="*/ 516118 h 744342"/>
              <a:gd name="connsiteX8" fmla="*/ 948087 w 1157970"/>
              <a:gd name="connsiteY8" fmla="*/ 645428 h 744342"/>
              <a:gd name="connsiteX9" fmla="*/ 1114342 w 1157970"/>
              <a:gd name="connsiteY9" fmla="*/ 728555 h 744342"/>
              <a:gd name="connsiteX10" fmla="*/ 79869 w 1157970"/>
              <a:gd name="connsiteY10" fmla="*/ 737791 h 744342"/>
              <a:gd name="connsiteX0" fmla="*/ 79869 w 1157970"/>
              <a:gd name="connsiteY0" fmla="*/ 737791 h 744342"/>
              <a:gd name="connsiteX1" fmla="*/ 107578 w 1157970"/>
              <a:gd name="connsiteY1" fmla="*/ 654664 h 744342"/>
              <a:gd name="connsiteX2" fmla="*/ 412378 w 1157970"/>
              <a:gd name="connsiteY2" fmla="*/ 442228 h 744342"/>
              <a:gd name="connsiteX3" fmla="*/ 513978 w 1157970"/>
              <a:gd name="connsiteY3" fmla="*/ 45064 h 744342"/>
              <a:gd name="connsiteX4" fmla="*/ 652523 w 1157970"/>
              <a:gd name="connsiteY4" fmla="*/ 26591 h 744342"/>
              <a:gd name="connsiteX5" fmla="*/ 698705 w 1157970"/>
              <a:gd name="connsiteY5" fmla="*/ 202082 h 744342"/>
              <a:gd name="connsiteX6" fmla="*/ 717178 w 1157970"/>
              <a:gd name="connsiteY6" fmla="*/ 396046 h 744342"/>
              <a:gd name="connsiteX7" fmla="*/ 781832 w 1157970"/>
              <a:gd name="connsiteY7" fmla="*/ 516118 h 744342"/>
              <a:gd name="connsiteX8" fmla="*/ 948087 w 1157970"/>
              <a:gd name="connsiteY8" fmla="*/ 645428 h 744342"/>
              <a:gd name="connsiteX9" fmla="*/ 1114342 w 1157970"/>
              <a:gd name="connsiteY9" fmla="*/ 728555 h 744342"/>
              <a:gd name="connsiteX10" fmla="*/ 79869 w 1157970"/>
              <a:gd name="connsiteY10" fmla="*/ 737791 h 744342"/>
              <a:gd name="connsiteX0" fmla="*/ 73567 w 1151668"/>
              <a:gd name="connsiteY0" fmla="*/ 737791 h 742311"/>
              <a:gd name="connsiteX1" fmla="*/ 119749 w 1151668"/>
              <a:gd name="connsiteY1" fmla="*/ 682373 h 742311"/>
              <a:gd name="connsiteX2" fmla="*/ 406076 w 1151668"/>
              <a:gd name="connsiteY2" fmla="*/ 442228 h 742311"/>
              <a:gd name="connsiteX3" fmla="*/ 507676 w 1151668"/>
              <a:gd name="connsiteY3" fmla="*/ 45064 h 742311"/>
              <a:gd name="connsiteX4" fmla="*/ 646221 w 1151668"/>
              <a:gd name="connsiteY4" fmla="*/ 26591 h 742311"/>
              <a:gd name="connsiteX5" fmla="*/ 692403 w 1151668"/>
              <a:gd name="connsiteY5" fmla="*/ 202082 h 742311"/>
              <a:gd name="connsiteX6" fmla="*/ 710876 w 1151668"/>
              <a:gd name="connsiteY6" fmla="*/ 396046 h 742311"/>
              <a:gd name="connsiteX7" fmla="*/ 775530 w 1151668"/>
              <a:gd name="connsiteY7" fmla="*/ 516118 h 742311"/>
              <a:gd name="connsiteX8" fmla="*/ 941785 w 1151668"/>
              <a:gd name="connsiteY8" fmla="*/ 645428 h 742311"/>
              <a:gd name="connsiteX9" fmla="*/ 1108040 w 1151668"/>
              <a:gd name="connsiteY9" fmla="*/ 728555 h 742311"/>
              <a:gd name="connsiteX10" fmla="*/ 73567 w 1151668"/>
              <a:gd name="connsiteY10" fmla="*/ 737791 h 742311"/>
              <a:gd name="connsiteX0" fmla="*/ 65126 w 1143227"/>
              <a:gd name="connsiteY0" fmla="*/ 737791 h 741638"/>
              <a:gd name="connsiteX1" fmla="*/ 139017 w 1143227"/>
              <a:gd name="connsiteY1" fmla="*/ 691610 h 741638"/>
              <a:gd name="connsiteX2" fmla="*/ 397635 w 1143227"/>
              <a:gd name="connsiteY2" fmla="*/ 442228 h 741638"/>
              <a:gd name="connsiteX3" fmla="*/ 499235 w 1143227"/>
              <a:gd name="connsiteY3" fmla="*/ 45064 h 741638"/>
              <a:gd name="connsiteX4" fmla="*/ 637780 w 1143227"/>
              <a:gd name="connsiteY4" fmla="*/ 26591 h 741638"/>
              <a:gd name="connsiteX5" fmla="*/ 683962 w 1143227"/>
              <a:gd name="connsiteY5" fmla="*/ 202082 h 741638"/>
              <a:gd name="connsiteX6" fmla="*/ 702435 w 1143227"/>
              <a:gd name="connsiteY6" fmla="*/ 396046 h 741638"/>
              <a:gd name="connsiteX7" fmla="*/ 767089 w 1143227"/>
              <a:gd name="connsiteY7" fmla="*/ 516118 h 741638"/>
              <a:gd name="connsiteX8" fmla="*/ 933344 w 1143227"/>
              <a:gd name="connsiteY8" fmla="*/ 645428 h 741638"/>
              <a:gd name="connsiteX9" fmla="*/ 1099599 w 1143227"/>
              <a:gd name="connsiteY9" fmla="*/ 728555 h 741638"/>
              <a:gd name="connsiteX10" fmla="*/ 65126 w 1143227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688095 w 1127666"/>
              <a:gd name="connsiteY6" fmla="*/ 396046 h 741638"/>
              <a:gd name="connsiteX7" fmla="*/ 752749 w 1127666"/>
              <a:gd name="connsiteY7" fmla="*/ 51611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715804 w 1127666"/>
              <a:gd name="connsiteY6" fmla="*/ 414519 h 741638"/>
              <a:gd name="connsiteX7" fmla="*/ 752749 w 1127666"/>
              <a:gd name="connsiteY7" fmla="*/ 51611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715804 w 1127666"/>
              <a:gd name="connsiteY6" fmla="*/ 414519 h 741638"/>
              <a:gd name="connsiteX7" fmla="*/ 752749 w 1127666"/>
              <a:gd name="connsiteY7" fmla="*/ 51611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715804 w 1127666"/>
              <a:gd name="connsiteY6" fmla="*/ 414519 h 741638"/>
              <a:gd name="connsiteX7" fmla="*/ 752749 w 1127666"/>
              <a:gd name="connsiteY7" fmla="*/ 51611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721519 w 1127666"/>
              <a:gd name="connsiteY6" fmla="*/ 441189 h 741638"/>
              <a:gd name="connsiteX7" fmla="*/ 752749 w 1127666"/>
              <a:gd name="connsiteY7" fmla="*/ 51611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7666"/>
              <a:gd name="connsiteY0" fmla="*/ 737791 h 741638"/>
              <a:gd name="connsiteX1" fmla="*/ 124677 w 1127666"/>
              <a:gd name="connsiteY1" fmla="*/ 691610 h 741638"/>
              <a:gd name="connsiteX2" fmla="*/ 383295 w 1127666"/>
              <a:gd name="connsiteY2" fmla="*/ 442228 h 741638"/>
              <a:gd name="connsiteX3" fmla="*/ 484895 w 1127666"/>
              <a:gd name="connsiteY3" fmla="*/ 45064 h 741638"/>
              <a:gd name="connsiteX4" fmla="*/ 623440 w 1127666"/>
              <a:gd name="connsiteY4" fmla="*/ 26591 h 741638"/>
              <a:gd name="connsiteX5" fmla="*/ 669622 w 1127666"/>
              <a:gd name="connsiteY5" fmla="*/ 202082 h 741638"/>
              <a:gd name="connsiteX6" fmla="*/ 721519 w 1127666"/>
              <a:gd name="connsiteY6" fmla="*/ 441189 h 741638"/>
              <a:gd name="connsiteX7" fmla="*/ 764179 w 1127666"/>
              <a:gd name="connsiteY7" fmla="*/ 512308 h 741638"/>
              <a:gd name="connsiteX8" fmla="*/ 919004 w 1127666"/>
              <a:gd name="connsiteY8" fmla="*/ 645428 h 741638"/>
              <a:gd name="connsiteX9" fmla="*/ 1085259 w 1127666"/>
              <a:gd name="connsiteY9" fmla="*/ 728555 h 741638"/>
              <a:gd name="connsiteX10" fmla="*/ 69259 w 1127666"/>
              <a:gd name="connsiteY10" fmla="*/ 737791 h 741638"/>
              <a:gd name="connsiteX0" fmla="*/ 69259 w 1128401"/>
              <a:gd name="connsiteY0" fmla="*/ 737791 h 741638"/>
              <a:gd name="connsiteX1" fmla="*/ 124677 w 1128401"/>
              <a:gd name="connsiteY1" fmla="*/ 691610 h 741638"/>
              <a:gd name="connsiteX2" fmla="*/ 383295 w 1128401"/>
              <a:gd name="connsiteY2" fmla="*/ 442228 h 741638"/>
              <a:gd name="connsiteX3" fmla="*/ 484895 w 1128401"/>
              <a:gd name="connsiteY3" fmla="*/ 45064 h 741638"/>
              <a:gd name="connsiteX4" fmla="*/ 623440 w 1128401"/>
              <a:gd name="connsiteY4" fmla="*/ 26591 h 741638"/>
              <a:gd name="connsiteX5" fmla="*/ 669622 w 1128401"/>
              <a:gd name="connsiteY5" fmla="*/ 202082 h 741638"/>
              <a:gd name="connsiteX6" fmla="*/ 721519 w 1128401"/>
              <a:gd name="connsiteY6" fmla="*/ 441189 h 741638"/>
              <a:gd name="connsiteX7" fmla="*/ 919004 w 1128401"/>
              <a:gd name="connsiteY7" fmla="*/ 645428 h 741638"/>
              <a:gd name="connsiteX8" fmla="*/ 1085259 w 1128401"/>
              <a:gd name="connsiteY8" fmla="*/ 728555 h 741638"/>
              <a:gd name="connsiteX9" fmla="*/ 69259 w 1128401"/>
              <a:gd name="connsiteY9" fmla="*/ 737791 h 741638"/>
              <a:gd name="connsiteX0" fmla="*/ 69259 w 1128401"/>
              <a:gd name="connsiteY0" fmla="*/ 753478 h 757325"/>
              <a:gd name="connsiteX1" fmla="*/ 124677 w 1128401"/>
              <a:gd name="connsiteY1" fmla="*/ 707297 h 757325"/>
              <a:gd name="connsiteX2" fmla="*/ 383295 w 1128401"/>
              <a:gd name="connsiteY2" fmla="*/ 457915 h 757325"/>
              <a:gd name="connsiteX3" fmla="*/ 484895 w 1128401"/>
              <a:gd name="connsiteY3" fmla="*/ 60751 h 757325"/>
              <a:gd name="connsiteX4" fmla="*/ 623440 w 1128401"/>
              <a:gd name="connsiteY4" fmla="*/ 42278 h 757325"/>
              <a:gd name="connsiteX5" fmla="*/ 721519 w 1128401"/>
              <a:gd name="connsiteY5" fmla="*/ 456876 h 757325"/>
              <a:gd name="connsiteX6" fmla="*/ 919004 w 1128401"/>
              <a:gd name="connsiteY6" fmla="*/ 661115 h 757325"/>
              <a:gd name="connsiteX7" fmla="*/ 1085259 w 1128401"/>
              <a:gd name="connsiteY7" fmla="*/ 744242 h 757325"/>
              <a:gd name="connsiteX8" fmla="*/ 69259 w 1128401"/>
              <a:gd name="connsiteY8" fmla="*/ 753478 h 757325"/>
              <a:gd name="connsiteX0" fmla="*/ 69259 w 1128401"/>
              <a:gd name="connsiteY0" fmla="*/ 744150 h 747997"/>
              <a:gd name="connsiteX1" fmla="*/ 124677 w 1128401"/>
              <a:gd name="connsiteY1" fmla="*/ 697969 h 747997"/>
              <a:gd name="connsiteX2" fmla="*/ 383295 w 1128401"/>
              <a:gd name="connsiteY2" fmla="*/ 448587 h 747997"/>
              <a:gd name="connsiteX3" fmla="*/ 484895 w 1128401"/>
              <a:gd name="connsiteY3" fmla="*/ 51423 h 747997"/>
              <a:gd name="connsiteX4" fmla="*/ 629155 w 1128401"/>
              <a:gd name="connsiteY4" fmla="*/ 48190 h 747997"/>
              <a:gd name="connsiteX5" fmla="*/ 721519 w 1128401"/>
              <a:gd name="connsiteY5" fmla="*/ 447548 h 747997"/>
              <a:gd name="connsiteX6" fmla="*/ 919004 w 1128401"/>
              <a:gd name="connsiteY6" fmla="*/ 651787 h 747997"/>
              <a:gd name="connsiteX7" fmla="*/ 1085259 w 1128401"/>
              <a:gd name="connsiteY7" fmla="*/ 734914 h 747997"/>
              <a:gd name="connsiteX8" fmla="*/ 69259 w 1128401"/>
              <a:gd name="connsiteY8" fmla="*/ 744150 h 747997"/>
              <a:gd name="connsiteX0" fmla="*/ 63607 w 1122749"/>
              <a:gd name="connsiteY0" fmla="*/ 744150 h 747858"/>
              <a:gd name="connsiteX1" fmla="*/ 138075 w 1122749"/>
              <a:gd name="connsiteY1" fmla="*/ 699874 h 747858"/>
              <a:gd name="connsiteX2" fmla="*/ 377643 w 1122749"/>
              <a:gd name="connsiteY2" fmla="*/ 448587 h 747858"/>
              <a:gd name="connsiteX3" fmla="*/ 479243 w 1122749"/>
              <a:gd name="connsiteY3" fmla="*/ 51423 h 747858"/>
              <a:gd name="connsiteX4" fmla="*/ 623503 w 1122749"/>
              <a:gd name="connsiteY4" fmla="*/ 48190 h 747858"/>
              <a:gd name="connsiteX5" fmla="*/ 715867 w 1122749"/>
              <a:gd name="connsiteY5" fmla="*/ 447548 h 747858"/>
              <a:gd name="connsiteX6" fmla="*/ 913352 w 1122749"/>
              <a:gd name="connsiteY6" fmla="*/ 651787 h 747858"/>
              <a:gd name="connsiteX7" fmla="*/ 1079607 w 1122749"/>
              <a:gd name="connsiteY7" fmla="*/ 734914 h 747858"/>
              <a:gd name="connsiteX8" fmla="*/ 63607 w 1122749"/>
              <a:gd name="connsiteY8" fmla="*/ 744150 h 747858"/>
              <a:gd name="connsiteX0" fmla="*/ 63607 w 1122749"/>
              <a:gd name="connsiteY0" fmla="*/ 744150 h 747858"/>
              <a:gd name="connsiteX1" fmla="*/ 138075 w 1122749"/>
              <a:gd name="connsiteY1" fmla="*/ 699874 h 747858"/>
              <a:gd name="connsiteX2" fmla="*/ 281468 w 1122749"/>
              <a:gd name="connsiteY2" fmla="*/ 600469 h 747858"/>
              <a:gd name="connsiteX3" fmla="*/ 377643 w 1122749"/>
              <a:gd name="connsiteY3" fmla="*/ 448587 h 747858"/>
              <a:gd name="connsiteX4" fmla="*/ 479243 w 1122749"/>
              <a:gd name="connsiteY4" fmla="*/ 51423 h 747858"/>
              <a:gd name="connsiteX5" fmla="*/ 623503 w 1122749"/>
              <a:gd name="connsiteY5" fmla="*/ 48190 h 747858"/>
              <a:gd name="connsiteX6" fmla="*/ 715867 w 1122749"/>
              <a:gd name="connsiteY6" fmla="*/ 447548 h 747858"/>
              <a:gd name="connsiteX7" fmla="*/ 913352 w 1122749"/>
              <a:gd name="connsiteY7" fmla="*/ 651787 h 747858"/>
              <a:gd name="connsiteX8" fmla="*/ 1079607 w 1122749"/>
              <a:gd name="connsiteY8" fmla="*/ 734914 h 747858"/>
              <a:gd name="connsiteX9" fmla="*/ 63607 w 1122749"/>
              <a:gd name="connsiteY9" fmla="*/ 744150 h 747858"/>
              <a:gd name="connsiteX0" fmla="*/ 63607 w 1120859"/>
              <a:gd name="connsiteY0" fmla="*/ 744150 h 747858"/>
              <a:gd name="connsiteX1" fmla="*/ 138075 w 1120859"/>
              <a:gd name="connsiteY1" fmla="*/ 699874 h 747858"/>
              <a:gd name="connsiteX2" fmla="*/ 281468 w 1120859"/>
              <a:gd name="connsiteY2" fmla="*/ 600469 h 747858"/>
              <a:gd name="connsiteX3" fmla="*/ 377643 w 1120859"/>
              <a:gd name="connsiteY3" fmla="*/ 448587 h 747858"/>
              <a:gd name="connsiteX4" fmla="*/ 479243 w 1120859"/>
              <a:gd name="connsiteY4" fmla="*/ 51423 h 747858"/>
              <a:gd name="connsiteX5" fmla="*/ 623503 w 1120859"/>
              <a:gd name="connsiteY5" fmla="*/ 48190 h 747858"/>
              <a:gd name="connsiteX6" fmla="*/ 715867 w 1120859"/>
              <a:gd name="connsiteY6" fmla="*/ 447548 h 747858"/>
              <a:gd name="connsiteX7" fmla="*/ 812963 w 1120859"/>
              <a:gd name="connsiteY7" fmla="*/ 592849 h 747858"/>
              <a:gd name="connsiteX8" fmla="*/ 913352 w 1120859"/>
              <a:gd name="connsiteY8" fmla="*/ 651787 h 747858"/>
              <a:gd name="connsiteX9" fmla="*/ 1079607 w 1120859"/>
              <a:gd name="connsiteY9" fmla="*/ 734914 h 747858"/>
              <a:gd name="connsiteX10" fmla="*/ 63607 w 1120859"/>
              <a:gd name="connsiteY10" fmla="*/ 744150 h 747858"/>
              <a:gd name="connsiteX0" fmla="*/ 63607 w 1120859"/>
              <a:gd name="connsiteY0" fmla="*/ 744150 h 747361"/>
              <a:gd name="connsiteX1" fmla="*/ 138075 w 1120859"/>
              <a:gd name="connsiteY1" fmla="*/ 699874 h 747361"/>
              <a:gd name="connsiteX2" fmla="*/ 281468 w 1120859"/>
              <a:gd name="connsiteY2" fmla="*/ 600469 h 747361"/>
              <a:gd name="connsiteX3" fmla="*/ 377643 w 1120859"/>
              <a:gd name="connsiteY3" fmla="*/ 448587 h 747361"/>
              <a:gd name="connsiteX4" fmla="*/ 479243 w 1120859"/>
              <a:gd name="connsiteY4" fmla="*/ 51423 h 747361"/>
              <a:gd name="connsiteX5" fmla="*/ 623503 w 1120859"/>
              <a:gd name="connsiteY5" fmla="*/ 48190 h 747361"/>
              <a:gd name="connsiteX6" fmla="*/ 715867 w 1120859"/>
              <a:gd name="connsiteY6" fmla="*/ 447548 h 747361"/>
              <a:gd name="connsiteX7" fmla="*/ 812963 w 1120859"/>
              <a:gd name="connsiteY7" fmla="*/ 592849 h 747361"/>
              <a:gd name="connsiteX8" fmla="*/ 913352 w 1120859"/>
              <a:gd name="connsiteY8" fmla="*/ 663217 h 747361"/>
              <a:gd name="connsiteX9" fmla="*/ 1079607 w 1120859"/>
              <a:gd name="connsiteY9" fmla="*/ 734914 h 747361"/>
              <a:gd name="connsiteX10" fmla="*/ 63607 w 1120859"/>
              <a:gd name="connsiteY10" fmla="*/ 744150 h 747361"/>
              <a:gd name="connsiteX0" fmla="*/ 63607 w 1165808"/>
              <a:gd name="connsiteY0" fmla="*/ 744150 h 745907"/>
              <a:gd name="connsiteX1" fmla="*/ 138075 w 1165808"/>
              <a:gd name="connsiteY1" fmla="*/ 699874 h 745907"/>
              <a:gd name="connsiteX2" fmla="*/ 281468 w 1165808"/>
              <a:gd name="connsiteY2" fmla="*/ 600469 h 745907"/>
              <a:gd name="connsiteX3" fmla="*/ 377643 w 1165808"/>
              <a:gd name="connsiteY3" fmla="*/ 448587 h 745907"/>
              <a:gd name="connsiteX4" fmla="*/ 479243 w 1165808"/>
              <a:gd name="connsiteY4" fmla="*/ 51423 h 745907"/>
              <a:gd name="connsiteX5" fmla="*/ 623503 w 1165808"/>
              <a:gd name="connsiteY5" fmla="*/ 48190 h 745907"/>
              <a:gd name="connsiteX6" fmla="*/ 715867 w 1165808"/>
              <a:gd name="connsiteY6" fmla="*/ 447548 h 745907"/>
              <a:gd name="connsiteX7" fmla="*/ 812963 w 1165808"/>
              <a:gd name="connsiteY7" fmla="*/ 592849 h 745907"/>
              <a:gd name="connsiteX8" fmla="*/ 913352 w 1165808"/>
              <a:gd name="connsiteY8" fmla="*/ 663217 h 745907"/>
              <a:gd name="connsiteX9" fmla="*/ 1091093 w 1165808"/>
              <a:gd name="connsiteY9" fmla="*/ 714770 h 745907"/>
              <a:gd name="connsiteX10" fmla="*/ 1079607 w 1165808"/>
              <a:gd name="connsiteY10" fmla="*/ 734914 h 745907"/>
              <a:gd name="connsiteX11" fmla="*/ 63607 w 1165808"/>
              <a:gd name="connsiteY11" fmla="*/ 744150 h 745907"/>
              <a:gd name="connsiteX0" fmla="*/ 63607 w 1165808"/>
              <a:gd name="connsiteY0" fmla="*/ 744150 h 745907"/>
              <a:gd name="connsiteX1" fmla="*/ 138075 w 1165808"/>
              <a:gd name="connsiteY1" fmla="*/ 699874 h 745907"/>
              <a:gd name="connsiteX2" fmla="*/ 184312 w 1165808"/>
              <a:gd name="connsiteY2" fmla="*/ 674765 h 745907"/>
              <a:gd name="connsiteX3" fmla="*/ 281468 w 1165808"/>
              <a:gd name="connsiteY3" fmla="*/ 600469 h 745907"/>
              <a:gd name="connsiteX4" fmla="*/ 377643 w 1165808"/>
              <a:gd name="connsiteY4" fmla="*/ 448587 h 745907"/>
              <a:gd name="connsiteX5" fmla="*/ 479243 w 1165808"/>
              <a:gd name="connsiteY5" fmla="*/ 51423 h 745907"/>
              <a:gd name="connsiteX6" fmla="*/ 623503 w 1165808"/>
              <a:gd name="connsiteY6" fmla="*/ 48190 h 745907"/>
              <a:gd name="connsiteX7" fmla="*/ 715867 w 1165808"/>
              <a:gd name="connsiteY7" fmla="*/ 447548 h 745907"/>
              <a:gd name="connsiteX8" fmla="*/ 812963 w 1165808"/>
              <a:gd name="connsiteY8" fmla="*/ 592849 h 745907"/>
              <a:gd name="connsiteX9" fmla="*/ 913352 w 1165808"/>
              <a:gd name="connsiteY9" fmla="*/ 663217 h 745907"/>
              <a:gd name="connsiteX10" fmla="*/ 1091093 w 1165808"/>
              <a:gd name="connsiteY10" fmla="*/ 714770 h 745907"/>
              <a:gd name="connsiteX11" fmla="*/ 1079607 w 1165808"/>
              <a:gd name="connsiteY11" fmla="*/ 734914 h 745907"/>
              <a:gd name="connsiteX12" fmla="*/ 63607 w 1165808"/>
              <a:gd name="connsiteY12" fmla="*/ 744150 h 745907"/>
              <a:gd name="connsiteX0" fmla="*/ 63607 w 1165808"/>
              <a:gd name="connsiteY0" fmla="*/ 744150 h 745907"/>
              <a:gd name="connsiteX1" fmla="*/ 138075 w 1165808"/>
              <a:gd name="connsiteY1" fmla="*/ 699874 h 745907"/>
              <a:gd name="connsiteX2" fmla="*/ 184312 w 1165808"/>
              <a:gd name="connsiteY2" fmla="*/ 674765 h 745907"/>
              <a:gd name="connsiteX3" fmla="*/ 281468 w 1165808"/>
              <a:gd name="connsiteY3" fmla="*/ 600469 h 745907"/>
              <a:gd name="connsiteX4" fmla="*/ 377643 w 1165808"/>
              <a:gd name="connsiteY4" fmla="*/ 448587 h 745907"/>
              <a:gd name="connsiteX5" fmla="*/ 479243 w 1165808"/>
              <a:gd name="connsiteY5" fmla="*/ 51423 h 745907"/>
              <a:gd name="connsiteX6" fmla="*/ 623503 w 1165808"/>
              <a:gd name="connsiteY6" fmla="*/ 48190 h 745907"/>
              <a:gd name="connsiteX7" fmla="*/ 715867 w 1165808"/>
              <a:gd name="connsiteY7" fmla="*/ 447548 h 745907"/>
              <a:gd name="connsiteX8" fmla="*/ 807248 w 1165808"/>
              <a:gd name="connsiteY8" fmla="*/ 596659 h 745907"/>
              <a:gd name="connsiteX9" fmla="*/ 913352 w 1165808"/>
              <a:gd name="connsiteY9" fmla="*/ 663217 h 745907"/>
              <a:gd name="connsiteX10" fmla="*/ 1091093 w 1165808"/>
              <a:gd name="connsiteY10" fmla="*/ 714770 h 745907"/>
              <a:gd name="connsiteX11" fmla="*/ 1079607 w 1165808"/>
              <a:gd name="connsiteY11" fmla="*/ 734914 h 745907"/>
              <a:gd name="connsiteX12" fmla="*/ 63607 w 1165808"/>
              <a:gd name="connsiteY12" fmla="*/ 744150 h 745907"/>
              <a:gd name="connsiteX0" fmla="*/ 63607 w 1165808"/>
              <a:gd name="connsiteY0" fmla="*/ 743918 h 745675"/>
              <a:gd name="connsiteX1" fmla="*/ 138075 w 1165808"/>
              <a:gd name="connsiteY1" fmla="*/ 699642 h 745675"/>
              <a:gd name="connsiteX2" fmla="*/ 184312 w 1165808"/>
              <a:gd name="connsiteY2" fmla="*/ 674533 h 745675"/>
              <a:gd name="connsiteX3" fmla="*/ 281468 w 1165808"/>
              <a:gd name="connsiteY3" fmla="*/ 600237 h 745675"/>
              <a:gd name="connsiteX4" fmla="*/ 330018 w 1165808"/>
              <a:gd name="connsiteY4" fmla="*/ 444545 h 745675"/>
              <a:gd name="connsiteX5" fmla="*/ 479243 w 1165808"/>
              <a:gd name="connsiteY5" fmla="*/ 51191 h 745675"/>
              <a:gd name="connsiteX6" fmla="*/ 623503 w 1165808"/>
              <a:gd name="connsiteY6" fmla="*/ 47958 h 745675"/>
              <a:gd name="connsiteX7" fmla="*/ 715867 w 1165808"/>
              <a:gd name="connsiteY7" fmla="*/ 447316 h 745675"/>
              <a:gd name="connsiteX8" fmla="*/ 807248 w 1165808"/>
              <a:gd name="connsiteY8" fmla="*/ 596427 h 745675"/>
              <a:gd name="connsiteX9" fmla="*/ 913352 w 1165808"/>
              <a:gd name="connsiteY9" fmla="*/ 662985 h 745675"/>
              <a:gd name="connsiteX10" fmla="*/ 1091093 w 1165808"/>
              <a:gd name="connsiteY10" fmla="*/ 714538 h 745675"/>
              <a:gd name="connsiteX11" fmla="*/ 1079607 w 1165808"/>
              <a:gd name="connsiteY11" fmla="*/ 734682 h 745675"/>
              <a:gd name="connsiteX12" fmla="*/ 63607 w 1165808"/>
              <a:gd name="connsiteY12" fmla="*/ 743918 h 745675"/>
              <a:gd name="connsiteX0" fmla="*/ 63607 w 1165808"/>
              <a:gd name="connsiteY0" fmla="*/ 743918 h 745675"/>
              <a:gd name="connsiteX1" fmla="*/ 138075 w 1165808"/>
              <a:gd name="connsiteY1" fmla="*/ 699642 h 745675"/>
              <a:gd name="connsiteX2" fmla="*/ 184312 w 1165808"/>
              <a:gd name="connsiteY2" fmla="*/ 674533 h 745675"/>
              <a:gd name="connsiteX3" fmla="*/ 256703 w 1165808"/>
              <a:gd name="connsiteY3" fmla="*/ 598332 h 745675"/>
              <a:gd name="connsiteX4" fmla="*/ 330018 w 1165808"/>
              <a:gd name="connsiteY4" fmla="*/ 444545 h 745675"/>
              <a:gd name="connsiteX5" fmla="*/ 479243 w 1165808"/>
              <a:gd name="connsiteY5" fmla="*/ 51191 h 745675"/>
              <a:gd name="connsiteX6" fmla="*/ 623503 w 1165808"/>
              <a:gd name="connsiteY6" fmla="*/ 47958 h 745675"/>
              <a:gd name="connsiteX7" fmla="*/ 715867 w 1165808"/>
              <a:gd name="connsiteY7" fmla="*/ 447316 h 745675"/>
              <a:gd name="connsiteX8" fmla="*/ 807248 w 1165808"/>
              <a:gd name="connsiteY8" fmla="*/ 596427 h 745675"/>
              <a:gd name="connsiteX9" fmla="*/ 913352 w 1165808"/>
              <a:gd name="connsiteY9" fmla="*/ 662985 h 745675"/>
              <a:gd name="connsiteX10" fmla="*/ 1091093 w 1165808"/>
              <a:gd name="connsiteY10" fmla="*/ 714538 h 745675"/>
              <a:gd name="connsiteX11" fmla="*/ 1079607 w 1165808"/>
              <a:gd name="connsiteY11" fmla="*/ 734682 h 745675"/>
              <a:gd name="connsiteX12" fmla="*/ 63607 w 1165808"/>
              <a:gd name="connsiteY12" fmla="*/ 743918 h 745675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84312 w 1165808"/>
              <a:gd name="connsiteY2" fmla="*/ 674046 h 745188"/>
              <a:gd name="connsiteX3" fmla="*/ 256703 w 1165808"/>
              <a:gd name="connsiteY3" fmla="*/ 597845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38727 w 1165808"/>
              <a:gd name="connsiteY7" fmla="*/ 439209 h 745188"/>
              <a:gd name="connsiteX8" fmla="*/ 807248 w 1165808"/>
              <a:gd name="connsiteY8" fmla="*/ 595940 h 745188"/>
              <a:gd name="connsiteX9" fmla="*/ 913352 w 1165808"/>
              <a:gd name="connsiteY9" fmla="*/ 662498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84312 w 1165808"/>
              <a:gd name="connsiteY2" fmla="*/ 674046 h 745188"/>
              <a:gd name="connsiteX3" fmla="*/ 256703 w 1165808"/>
              <a:gd name="connsiteY3" fmla="*/ 597845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38727 w 1165808"/>
              <a:gd name="connsiteY7" fmla="*/ 439209 h 745188"/>
              <a:gd name="connsiteX8" fmla="*/ 833918 w 1165808"/>
              <a:gd name="connsiteY8" fmla="*/ 588320 h 745188"/>
              <a:gd name="connsiteX9" fmla="*/ 913352 w 1165808"/>
              <a:gd name="connsiteY9" fmla="*/ 662498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84312 w 1165808"/>
              <a:gd name="connsiteY2" fmla="*/ 674046 h 745188"/>
              <a:gd name="connsiteX3" fmla="*/ 256703 w 1165808"/>
              <a:gd name="connsiteY3" fmla="*/ 597845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38727 w 1165808"/>
              <a:gd name="connsiteY7" fmla="*/ 439209 h 745188"/>
              <a:gd name="connsiteX8" fmla="*/ 833918 w 1165808"/>
              <a:gd name="connsiteY8" fmla="*/ 588320 h 745188"/>
              <a:gd name="connsiteX9" fmla="*/ 928592 w 1165808"/>
              <a:gd name="connsiteY9" fmla="*/ 654878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84312 w 1165808"/>
              <a:gd name="connsiteY2" fmla="*/ 674046 h 745188"/>
              <a:gd name="connsiteX3" fmla="*/ 249083 w 1165808"/>
              <a:gd name="connsiteY3" fmla="*/ 592130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38727 w 1165808"/>
              <a:gd name="connsiteY7" fmla="*/ 439209 h 745188"/>
              <a:gd name="connsiteX8" fmla="*/ 833918 w 1165808"/>
              <a:gd name="connsiteY8" fmla="*/ 588320 h 745188"/>
              <a:gd name="connsiteX9" fmla="*/ 928592 w 1165808"/>
              <a:gd name="connsiteY9" fmla="*/ 654878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72882 w 1165808"/>
              <a:gd name="connsiteY2" fmla="*/ 672141 h 745188"/>
              <a:gd name="connsiteX3" fmla="*/ 249083 w 1165808"/>
              <a:gd name="connsiteY3" fmla="*/ 592130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38727 w 1165808"/>
              <a:gd name="connsiteY7" fmla="*/ 439209 h 745188"/>
              <a:gd name="connsiteX8" fmla="*/ 833918 w 1165808"/>
              <a:gd name="connsiteY8" fmla="*/ 588320 h 745188"/>
              <a:gd name="connsiteX9" fmla="*/ 928592 w 1165808"/>
              <a:gd name="connsiteY9" fmla="*/ 654878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72882 w 1165808"/>
              <a:gd name="connsiteY2" fmla="*/ 672141 h 745188"/>
              <a:gd name="connsiteX3" fmla="*/ 249083 w 1165808"/>
              <a:gd name="connsiteY3" fmla="*/ 592130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59682 w 1165808"/>
              <a:gd name="connsiteY7" fmla="*/ 439209 h 745188"/>
              <a:gd name="connsiteX8" fmla="*/ 833918 w 1165808"/>
              <a:gd name="connsiteY8" fmla="*/ 588320 h 745188"/>
              <a:gd name="connsiteX9" fmla="*/ 928592 w 1165808"/>
              <a:gd name="connsiteY9" fmla="*/ 654878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72882 w 1165808"/>
              <a:gd name="connsiteY2" fmla="*/ 672141 h 745188"/>
              <a:gd name="connsiteX3" fmla="*/ 249083 w 1165808"/>
              <a:gd name="connsiteY3" fmla="*/ 592130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59682 w 1165808"/>
              <a:gd name="connsiteY7" fmla="*/ 439209 h 745188"/>
              <a:gd name="connsiteX8" fmla="*/ 851063 w 1165808"/>
              <a:gd name="connsiteY8" fmla="*/ 584510 h 745188"/>
              <a:gd name="connsiteX9" fmla="*/ 928592 w 1165808"/>
              <a:gd name="connsiteY9" fmla="*/ 654878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72882 w 1165808"/>
              <a:gd name="connsiteY2" fmla="*/ 672141 h 745188"/>
              <a:gd name="connsiteX3" fmla="*/ 249083 w 1165808"/>
              <a:gd name="connsiteY3" fmla="*/ 592130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59682 w 1165808"/>
              <a:gd name="connsiteY7" fmla="*/ 439209 h 745188"/>
              <a:gd name="connsiteX8" fmla="*/ 851063 w 1165808"/>
              <a:gd name="connsiteY8" fmla="*/ 584510 h 745188"/>
              <a:gd name="connsiteX9" fmla="*/ 936212 w 1165808"/>
              <a:gd name="connsiteY9" fmla="*/ 654878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72882 w 1165808"/>
              <a:gd name="connsiteY2" fmla="*/ 672141 h 745188"/>
              <a:gd name="connsiteX3" fmla="*/ 249083 w 1165808"/>
              <a:gd name="connsiteY3" fmla="*/ 592130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59682 w 1165808"/>
              <a:gd name="connsiteY7" fmla="*/ 439209 h 745188"/>
              <a:gd name="connsiteX8" fmla="*/ 851063 w 1165808"/>
              <a:gd name="connsiteY8" fmla="*/ 584510 h 745188"/>
              <a:gd name="connsiteX9" fmla="*/ 940022 w 1165808"/>
              <a:gd name="connsiteY9" fmla="*/ 652973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72882 w 1165808"/>
              <a:gd name="connsiteY2" fmla="*/ 672141 h 745188"/>
              <a:gd name="connsiteX3" fmla="*/ 249083 w 1165808"/>
              <a:gd name="connsiteY3" fmla="*/ 592130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59682 w 1165808"/>
              <a:gd name="connsiteY7" fmla="*/ 439209 h 745188"/>
              <a:gd name="connsiteX8" fmla="*/ 851063 w 1165808"/>
              <a:gd name="connsiteY8" fmla="*/ 584510 h 745188"/>
              <a:gd name="connsiteX9" fmla="*/ 943832 w 1165808"/>
              <a:gd name="connsiteY9" fmla="*/ 647258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72882 w 1165808"/>
              <a:gd name="connsiteY2" fmla="*/ 672141 h 745188"/>
              <a:gd name="connsiteX3" fmla="*/ 249083 w 1165808"/>
              <a:gd name="connsiteY3" fmla="*/ 592130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59682 w 1165808"/>
              <a:gd name="connsiteY7" fmla="*/ 439209 h 745188"/>
              <a:gd name="connsiteX8" fmla="*/ 851063 w 1165808"/>
              <a:gd name="connsiteY8" fmla="*/ 584510 h 745188"/>
              <a:gd name="connsiteX9" fmla="*/ 941927 w 1165808"/>
              <a:gd name="connsiteY9" fmla="*/ 654878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  <a:gd name="connsiteX0" fmla="*/ 63607 w 1165808"/>
              <a:gd name="connsiteY0" fmla="*/ 743431 h 745188"/>
              <a:gd name="connsiteX1" fmla="*/ 138075 w 1165808"/>
              <a:gd name="connsiteY1" fmla="*/ 699155 h 745188"/>
              <a:gd name="connsiteX2" fmla="*/ 172882 w 1165808"/>
              <a:gd name="connsiteY2" fmla="*/ 672141 h 745188"/>
              <a:gd name="connsiteX3" fmla="*/ 249083 w 1165808"/>
              <a:gd name="connsiteY3" fmla="*/ 592130 h 745188"/>
              <a:gd name="connsiteX4" fmla="*/ 330018 w 1165808"/>
              <a:gd name="connsiteY4" fmla="*/ 444058 h 745188"/>
              <a:gd name="connsiteX5" fmla="*/ 479243 w 1165808"/>
              <a:gd name="connsiteY5" fmla="*/ 50704 h 745188"/>
              <a:gd name="connsiteX6" fmla="*/ 623503 w 1165808"/>
              <a:gd name="connsiteY6" fmla="*/ 47471 h 745188"/>
              <a:gd name="connsiteX7" fmla="*/ 759682 w 1165808"/>
              <a:gd name="connsiteY7" fmla="*/ 439209 h 745188"/>
              <a:gd name="connsiteX8" fmla="*/ 851063 w 1165808"/>
              <a:gd name="connsiteY8" fmla="*/ 584510 h 745188"/>
              <a:gd name="connsiteX9" fmla="*/ 941927 w 1165808"/>
              <a:gd name="connsiteY9" fmla="*/ 654878 h 745188"/>
              <a:gd name="connsiteX10" fmla="*/ 1091093 w 1165808"/>
              <a:gd name="connsiteY10" fmla="*/ 714051 h 745188"/>
              <a:gd name="connsiteX11" fmla="*/ 1079607 w 1165808"/>
              <a:gd name="connsiteY11" fmla="*/ 734195 h 745188"/>
              <a:gd name="connsiteX12" fmla="*/ 63607 w 1165808"/>
              <a:gd name="connsiteY12" fmla="*/ 743431 h 74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65808" h="745188">
                <a:moveTo>
                  <a:pt x="63607" y="743431"/>
                </a:moveTo>
                <a:cubicBezTo>
                  <a:pt x="-93315" y="737591"/>
                  <a:pt x="82657" y="745337"/>
                  <a:pt x="138075" y="699155"/>
                </a:cubicBezTo>
                <a:cubicBezTo>
                  <a:pt x="157875" y="687273"/>
                  <a:pt x="148983" y="688709"/>
                  <a:pt x="172882" y="672141"/>
                </a:cubicBezTo>
                <a:cubicBezTo>
                  <a:pt x="196781" y="655574"/>
                  <a:pt x="216544" y="629509"/>
                  <a:pt x="249083" y="592130"/>
                </a:cubicBezTo>
                <a:cubicBezTo>
                  <a:pt x="281622" y="554751"/>
                  <a:pt x="291658" y="534296"/>
                  <a:pt x="330018" y="444058"/>
                </a:cubicBezTo>
                <a:cubicBezTo>
                  <a:pt x="368378" y="353820"/>
                  <a:pt x="430329" y="116802"/>
                  <a:pt x="479243" y="50704"/>
                </a:cubicBezTo>
                <a:cubicBezTo>
                  <a:pt x="528157" y="-15394"/>
                  <a:pt x="576763" y="-17280"/>
                  <a:pt x="623503" y="47471"/>
                </a:cubicBezTo>
                <a:cubicBezTo>
                  <a:pt x="670243" y="112222"/>
                  <a:pt x="721755" y="349703"/>
                  <a:pt x="759682" y="439209"/>
                </a:cubicBezTo>
                <a:cubicBezTo>
                  <a:pt x="797609" y="528715"/>
                  <a:pt x="818149" y="550470"/>
                  <a:pt x="851063" y="584510"/>
                </a:cubicBezTo>
                <a:cubicBezTo>
                  <a:pt x="883977" y="618550"/>
                  <a:pt x="898112" y="630430"/>
                  <a:pt x="941927" y="654878"/>
                </a:cubicBezTo>
                <a:lnTo>
                  <a:pt x="1091093" y="714051"/>
                </a:lnTo>
                <a:cubicBezTo>
                  <a:pt x="1118802" y="726001"/>
                  <a:pt x="1250855" y="729298"/>
                  <a:pt x="1079607" y="734195"/>
                </a:cubicBezTo>
                <a:cubicBezTo>
                  <a:pt x="908359" y="739092"/>
                  <a:pt x="220529" y="749271"/>
                  <a:pt x="63607" y="74343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曲线连接符 38"/>
          <p:cNvCxnSpPr/>
          <p:nvPr/>
        </p:nvCxnSpPr>
        <p:spPr>
          <a:xfrm rot="5400000" flipH="1" flipV="1">
            <a:off x="4467916" y="2936311"/>
            <a:ext cx="1330018" cy="636547"/>
          </a:xfrm>
          <a:prstGeom prst="curvedConnector3">
            <a:avLst>
              <a:gd name="adj1" fmla="val 48611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曲线连接符 47"/>
          <p:cNvCxnSpPr/>
          <p:nvPr/>
        </p:nvCxnSpPr>
        <p:spPr>
          <a:xfrm rot="10800000">
            <a:off x="5520408" y="2830837"/>
            <a:ext cx="1468443" cy="1356716"/>
          </a:xfrm>
          <a:prstGeom prst="curvedConnector3">
            <a:avLst>
              <a:gd name="adj1" fmla="val 50000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5132925" y="4319895"/>
            <a:ext cx="339172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>
            <a:off x="6467895" y="4316779"/>
            <a:ext cx="339172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5469670" y="4122758"/>
            <a:ext cx="10136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KL</a:t>
            </a:r>
            <a:r>
              <a:rPr lang="zh-CN" altLang="en-US" sz="1600" dirty="0" smtClean="0"/>
              <a:t>损失</a:t>
            </a:r>
            <a:endParaRPr lang="zh-CN" altLang="en-US" sz="1600" dirty="0"/>
          </a:p>
        </p:txBody>
      </p:sp>
      <p:grpSp>
        <p:nvGrpSpPr>
          <p:cNvPr id="63" name="组合 62"/>
          <p:cNvGrpSpPr/>
          <p:nvPr/>
        </p:nvGrpSpPr>
        <p:grpSpPr>
          <a:xfrm flipH="1">
            <a:off x="7885251" y="3856147"/>
            <a:ext cx="974125" cy="902554"/>
            <a:chOff x="2844994" y="3507833"/>
            <a:chExt cx="974125" cy="902554"/>
          </a:xfrm>
        </p:grpSpPr>
        <p:sp>
          <p:nvSpPr>
            <p:cNvPr id="64" name="梯形 63"/>
            <p:cNvSpPr/>
            <p:nvPr/>
          </p:nvSpPr>
          <p:spPr>
            <a:xfrm rot="5400000">
              <a:off x="2709517" y="3643310"/>
              <a:ext cx="902554" cy="631599"/>
            </a:xfrm>
            <a:prstGeom prst="trapezoid">
              <a:avLst>
                <a:gd name="adj" fmla="val 53813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902777" y="3728276"/>
              <a:ext cx="494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 smtClean="0">
                  <a:latin typeface="Bell MT" panose="02020503060305020303" pitchFamily="18" charset="0"/>
                </a:rPr>
                <a:t>E</a:t>
              </a:r>
              <a:r>
                <a:rPr lang="en-US" altLang="zh-CN" sz="2000" dirty="0" err="1" smtClean="0">
                  <a:latin typeface="Bell MT" panose="02020503060305020303" pitchFamily="18" charset="0"/>
                </a:rPr>
                <a:t>c</a:t>
              </a:r>
              <a:endParaRPr lang="zh-CN" altLang="en-US" sz="2000" dirty="0">
                <a:latin typeface="Bell MT" panose="02020503060305020303" pitchFamily="18" charset="0"/>
              </a:endParaRPr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3479947" y="3959108"/>
              <a:ext cx="33917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7" name="图片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85" y="5479241"/>
            <a:ext cx="813600" cy="81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05" y="3071362"/>
            <a:ext cx="812480" cy="812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85" y="4665641"/>
            <a:ext cx="813600" cy="81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04" y="3846184"/>
            <a:ext cx="813600" cy="81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" name="文本框 72"/>
          <p:cNvSpPr txBox="1"/>
          <p:nvPr/>
        </p:nvSpPr>
        <p:spPr>
          <a:xfrm>
            <a:off x="10145545" y="33553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帽子</a:t>
            </a:r>
            <a:endParaRPr lang="zh-CN" altLang="en-US" sz="1400" dirty="0"/>
          </a:p>
        </p:txBody>
      </p:sp>
      <p:sp>
        <p:nvSpPr>
          <p:cNvPr id="74" name="文本框 73"/>
          <p:cNvSpPr txBox="1"/>
          <p:nvPr/>
        </p:nvSpPr>
        <p:spPr>
          <a:xfrm>
            <a:off x="10145545" y="416289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上衣（生成对象）</a:t>
            </a:r>
            <a:endParaRPr lang="zh-CN" altLang="en-US" sz="1400" dirty="0"/>
          </a:p>
        </p:txBody>
      </p:sp>
      <p:sp>
        <p:nvSpPr>
          <p:cNvPr id="75" name="文本框 74"/>
          <p:cNvSpPr txBox="1"/>
          <p:nvPr/>
        </p:nvSpPr>
        <p:spPr>
          <a:xfrm>
            <a:off x="10145545" y="49185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下衣</a:t>
            </a:r>
            <a:endParaRPr lang="zh-CN" altLang="en-US" sz="1400" dirty="0"/>
          </a:p>
        </p:txBody>
      </p:sp>
      <p:sp>
        <p:nvSpPr>
          <p:cNvPr id="76" name="文本框 75"/>
          <p:cNvSpPr txBox="1"/>
          <p:nvPr/>
        </p:nvSpPr>
        <p:spPr>
          <a:xfrm>
            <a:off x="10145545" y="57321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鞋子</a:t>
            </a:r>
            <a:endParaRPr lang="zh-CN" altLang="en-US" sz="1400" dirty="0"/>
          </a:p>
        </p:txBody>
      </p:sp>
      <p:sp>
        <p:nvSpPr>
          <p:cNvPr id="77" name="文本框 76"/>
          <p:cNvSpPr txBox="1"/>
          <p:nvPr/>
        </p:nvSpPr>
        <p:spPr>
          <a:xfrm>
            <a:off x="4074143" y="3402918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训练</a:t>
            </a:r>
            <a:r>
              <a:rPr lang="zh-CN" altLang="en-US" sz="1400" dirty="0" smtClean="0"/>
              <a:t>阶段 采样</a:t>
            </a:r>
            <a:endParaRPr lang="zh-CN" altLang="en-US" sz="1400" dirty="0"/>
          </a:p>
        </p:txBody>
      </p:sp>
      <p:sp>
        <p:nvSpPr>
          <p:cNvPr id="78" name="文本框 77"/>
          <p:cNvSpPr txBox="1"/>
          <p:nvPr/>
        </p:nvSpPr>
        <p:spPr>
          <a:xfrm>
            <a:off x="5779323" y="3402918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测试</a:t>
            </a:r>
            <a:r>
              <a:rPr lang="zh-CN" altLang="en-US" sz="1400" dirty="0" smtClean="0"/>
              <a:t>  阶段采样</a:t>
            </a:r>
            <a:endParaRPr lang="zh-CN" altLang="en-US" sz="1400" dirty="0"/>
          </a:p>
        </p:txBody>
      </p:sp>
      <p:sp>
        <p:nvSpPr>
          <p:cNvPr id="79" name="文本框 78"/>
          <p:cNvSpPr txBox="1"/>
          <p:nvPr/>
        </p:nvSpPr>
        <p:spPr>
          <a:xfrm>
            <a:off x="1014784" y="4148162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/>
              <a:t>输入</a:t>
            </a:r>
            <a:r>
              <a:rPr lang="zh-CN" altLang="en-US" sz="1400" dirty="0" smtClean="0"/>
              <a:t>形状</a:t>
            </a:r>
            <a:r>
              <a:rPr lang="en-US" altLang="zh-CN" sz="1400" dirty="0" smtClean="0"/>
              <a:t>/</a:t>
            </a:r>
            <a:r>
              <a:rPr lang="zh-CN" altLang="en-US" sz="1400" dirty="0"/>
              <a:t>纹理</a:t>
            </a:r>
            <a:endParaRPr lang="en-US" altLang="zh-CN" sz="1400" dirty="0" smtClean="0"/>
          </a:p>
        </p:txBody>
      </p:sp>
      <p:sp>
        <p:nvSpPr>
          <p:cNvPr id="80" name="文本框 79"/>
          <p:cNvSpPr txBox="1"/>
          <p:nvPr/>
        </p:nvSpPr>
        <p:spPr>
          <a:xfrm>
            <a:off x="4658982" y="4187553"/>
            <a:ext cx="319196" cy="582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Bell MT" panose="02020503060305020303" pitchFamily="18" charset="0"/>
              </a:rPr>
              <a:t>z</a:t>
            </a:r>
            <a:endParaRPr lang="zh-CN" altLang="en-US" sz="2000" dirty="0">
              <a:latin typeface="Bell MT" panose="02020503060305020303" pitchFamily="18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039588" y="4151982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Bell MT" panose="02020503060305020303" pitchFamily="18" charset="0"/>
              </a:rPr>
              <a:t>z</a:t>
            </a:r>
            <a:r>
              <a:rPr lang="en-US" altLang="zh-CN" sz="2000" dirty="0" err="1" smtClean="0">
                <a:latin typeface="Bell MT" panose="02020503060305020303" pitchFamily="18" charset="0"/>
              </a:rPr>
              <a:t>c</a:t>
            </a:r>
            <a:endParaRPr lang="zh-CN" altLang="en-US" sz="2000" dirty="0">
              <a:latin typeface="Bell MT" panose="02020503060305020303" pitchFamily="18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175249" y="4786397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/>
              <a:t>输入形状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纹理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隐空间分布</a:t>
            </a:r>
            <a:endParaRPr lang="zh-CN" altLang="en-US" sz="1400" dirty="0"/>
          </a:p>
        </p:txBody>
      </p:sp>
      <p:sp>
        <p:nvSpPr>
          <p:cNvPr id="83" name="文本框 82"/>
          <p:cNvSpPr txBox="1"/>
          <p:nvPr/>
        </p:nvSpPr>
        <p:spPr>
          <a:xfrm>
            <a:off x="6678670" y="4821715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/>
              <a:t>兼容形状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纹理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隐空间分布</a:t>
            </a:r>
            <a:endParaRPr lang="zh-CN" altLang="en-US" sz="1400" dirty="0"/>
          </a:p>
        </p:txBody>
      </p:sp>
      <p:sp>
        <p:nvSpPr>
          <p:cNvPr id="98" name="文本框 97"/>
          <p:cNvSpPr txBox="1"/>
          <p:nvPr/>
        </p:nvSpPr>
        <p:spPr>
          <a:xfrm>
            <a:off x="5924279" y="2370536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Bell MT" panose="02020503060305020303" pitchFamily="18" charset="0"/>
              </a:rPr>
              <a:t>G</a:t>
            </a:r>
            <a:endParaRPr lang="zh-CN" altLang="en-US" sz="1600" dirty="0">
              <a:latin typeface="Bell MT" panose="02020503060305020303" pitchFamily="18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014785" y="5459377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第一阶段：形状生成网络</a:t>
            </a:r>
            <a:endParaRPr lang="zh-CN" altLang="en-US" sz="2000" b="1" dirty="0"/>
          </a:p>
        </p:txBody>
      </p:sp>
      <p:grpSp>
        <p:nvGrpSpPr>
          <p:cNvPr id="101" name="组合 100"/>
          <p:cNvGrpSpPr/>
          <p:nvPr/>
        </p:nvGrpSpPr>
        <p:grpSpPr>
          <a:xfrm>
            <a:off x="886537" y="1499022"/>
            <a:ext cx="10040302" cy="4356323"/>
            <a:chOff x="750345" y="1499022"/>
            <a:chExt cx="10040302" cy="4356323"/>
          </a:xfrm>
        </p:grpSpPr>
        <p:grpSp>
          <p:nvGrpSpPr>
            <p:cNvPr id="97" name="组合 96"/>
            <p:cNvGrpSpPr/>
            <p:nvPr/>
          </p:nvGrpSpPr>
          <p:grpSpPr>
            <a:xfrm>
              <a:off x="750345" y="1499022"/>
              <a:ext cx="10040302" cy="3261260"/>
              <a:chOff x="590890" y="1212778"/>
              <a:chExt cx="10040302" cy="3261260"/>
            </a:xfrm>
          </p:grpSpPr>
          <p:pic>
            <p:nvPicPr>
              <p:cNvPr id="84" name="图片 83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" y="1235714"/>
                <a:ext cx="1410860" cy="14108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5" name="图片 84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9974" y="3628722"/>
                <a:ext cx="845316" cy="845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6" name="图片 8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3698" y="1248200"/>
                <a:ext cx="1409438" cy="1409438"/>
              </a:xfrm>
              <a:prstGeom prst="rect">
                <a:avLst/>
              </a:prstGeom>
            </p:spPr>
          </p:pic>
          <p:pic>
            <p:nvPicPr>
              <p:cNvPr id="88" name="图片 87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6564" y="1212778"/>
                <a:ext cx="1445352" cy="1445352"/>
              </a:xfrm>
              <a:prstGeom prst="rect">
                <a:avLst/>
              </a:prstGeom>
            </p:spPr>
          </p:pic>
          <p:grpSp>
            <p:nvGrpSpPr>
              <p:cNvPr id="95" name="组合 94"/>
              <p:cNvGrpSpPr/>
              <p:nvPr/>
            </p:nvGrpSpPr>
            <p:grpSpPr>
              <a:xfrm>
                <a:off x="3475097" y="1240863"/>
                <a:ext cx="1411200" cy="1411200"/>
                <a:chOff x="3475097" y="1240863"/>
                <a:chExt cx="1411200" cy="1411200"/>
              </a:xfrm>
            </p:grpSpPr>
            <p:pic>
              <p:nvPicPr>
                <p:cNvPr id="93" name="图片 92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097" y="1240863"/>
                  <a:ext cx="1411200" cy="1411200"/>
                </a:xfrm>
                <a:prstGeom prst="rect">
                  <a:avLst/>
                </a:prstGeom>
              </p:spPr>
            </p:pic>
            <p:sp>
              <p:nvSpPr>
                <p:cNvPr id="94" name="矩形 93"/>
                <p:cNvSpPr/>
                <p:nvPr/>
              </p:nvSpPr>
              <p:spPr>
                <a:xfrm>
                  <a:off x="3923600" y="1486257"/>
                  <a:ext cx="396404" cy="5996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209" y="1213692"/>
                <a:ext cx="1442983" cy="1442983"/>
              </a:xfrm>
              <a:prstGeom prst="rect">
                <a:avLst/>
              </a:prstGeom>
            </p:spPr>
          </p:pic>
        </p:grpSp>
        <p:sp>
          <p:nvSpPr>
            <p:cNvPr id="100" name="文本框 99"/>
            <p:cNvSpPr txBox="1"/>
            <p:nvPr/>
          </p:nvSpPr>
          <p:spPr>
            <a:xfrm>
              <a:off x="878593" y="5455235"/>
              <a:ext cx="302358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第二阶段：纹理生成网络</a:t>
              </a:r>
              <a:endParaRPr lang="zh-CN" altLang="en-US" sz="2000" b="1" dirty="0"/>
            </a:p>
          </p:txBody>
        </p:sp>
      </p:grpSp>
      <p:sp>
        <p:nvSpPr>
          <p:cNvPr id="102" name="灯片编号占位符 10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" name="五边形 1">
            <a:hlinkClick r:id="rId15" action="ppaction://hlinksldjump"/>
          </p:cNvPr>
          <p:cNvSpPr/>
          <p:nvPr/>
        </p:nvSpPr>
        <p:spPr>
          <a:xfrm>
            <a:off x="11404723" y="6459785"/>
            <a:ext cx="556368" cy="282760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20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52554" y="1446206"/>
            <a:ext cx="101521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7" y="508707"/>
            <a:ext cx="821767" cy="82696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275583" y="1334174"/>
            <a:ext cx="0" cy="5010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252554" y="836192"/>
            <a:ext cx="888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Bell MT" panose="02020503060305020303" pitchFamily="18" charset="0"/>
              </a:rPr>
              <a:t>DeepFashion</a:t>
            </a:r>
            <a:r>
              <a:rPr lang="zh-CN" altLang="en-US" dirty="0">
                <a:latin typeface="+mj-ea"/>
                <a:ea typeface="+mj-ea"/>
              </a:rPr>
              <a:t>数据</a:t>
            </a:r>
            <a:r>
              <a:rPr lang="zh-CN" altLang="en-US" dirty="0" smtClean="0">
                <a:latin typeface="+mj-ea"/>
                <a:ea typeface="+mj-ea"/>
              </a:rPr>
              <a:t>集测试结果（第一阶段：形状生成，左：生成结果，右：原始图像）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12" y="1279312"/>
            <a:ext cx="4844862" cy="5004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21" y="1276815"/>
            <a:ext cx="4822780" cy="5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52554" y="1446206"/>
            <a:ext cx="101521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FB874-5E0C-406F-8474-91629DD7A008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7" y="508707"/>
            <a:ext cx="821767" cy="82696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275583" y="1334174"/>
            <a:ext cx="0" cy="5010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252554" y="836192"/>
            <a:ext cx="888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Bell MT" panose="02020503060305020303" pitchFamily="18" charset="0"/>
              </a:rPr>
              <a:t>DeepFashion</a:t>
            </a:r>
            <a:r>
              <a:rPr lang="zh-CN" altLang="en-US" dirty="0">
                <a:latin typeface="+mj-ea"/>
                <a:ea typeface="+mj-ea"/>
              </a:rPr>
              <a:t>数据</a:t>
            </a:r>
            <a:r>
              <a:rPr lang="zh-CN" altLang="en-US" dirty="0" smtClean="0">
                <a:latin typeface="+mj-ea"/>
                <a:ea typeface="+mj-ea"/>
              </a:rPr>
              <a:t>集测试结果（第二阶段：纹理生成，左：生成结果，右：原始图像）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21" y="1334174"/>
            <a:ext cx="4805011" cy="5004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11" y="1334174"/>
            <a:ext cx="4816935" cy="5004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891" y="3576793"/>
            <a:ext cx="488792" cy="55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4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Bell MT" panose="02020503060305020303" pitchFamily="18" charset="0"/>
              </a:rPr>
              <a:t>现有问题 </a:t>
            </a:r>
            <a:endParaRPr lang="zh-CN" altLang="en-US" sz="24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10875" y="1558535"/>
            <a:ext cx="2509437" cy="56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Bell MT" panose="02020503060305020303" pitchFamily="18" charset="0"/>
              </a:rPr>
              <a:t>不能实现多样化生成</a:t>
            </a:r>
            <a:endParaRPr lang="en-US" altLang="zh-CN" dirty="0" smtClean="0">
              <a:latin typeface="Bell MT" panose="02020503060305020303" pitchFamily="18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952314" y="1737360"/>
            <a:ext cx="0" cy="4598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996956" y="1384846"/>
            <a:ext cx="530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dirty="0">
              <a:latin typeface="Bell MT" panose="02020503060305020303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96956" y="1547035"/>
            <a:ext cx="242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Bell MT" panose="02020503060305020303" pitchFamily="18" charset="0"/>
              </a:rPr>
              <a:t>第二阶段生成效果差</a:t>
            </a:r>
            <a:endParaRPr lang="en-US" altLang="zh-CN" dirty="0" smtClean="0">
              <a:latin typeface="Bell MT" panose="02020503060305020303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61" y="2168049"/>
            <a:ext cx="5273832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/>
          <a:srcRect l="-1" r="20882"/>
          <a:stretch/>
        </p:blipFill>
        <p:spPr>
          <a:xfrm>
            <a:off x="6126480" y="2168049"/>
            <a:ext cx="518751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7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477</TotalTime>
  <Words>563</Words>
  <Application>Microsoft Office PowerPoint</Application>
  <PresentationFormat>宽屏</PresentationFormat>
  <Paragraphs>111</Paragraphs>
  <Slides>13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Adobe 明體 Std L</vt:lpstr>
      <vt:lpstr>等线</vt:lpstr>
      <vt:lpstr>黑体</vt:lpstr>
      <vt:lpstr>隶书</vt:lpstr>
      <vt:lpstr>宋体</vt:lpstr>
      <vt:lpstr>Adobe Devanagari</vt:lpstr>
      <vt:lpstr>Bell MT</vt:lpstr>
      <vt:lpstr>Calibri</vt:lpstr>
      <vt:lpstr>Calibri Light</vt:lpstr>
      <vt:lpstr>Calisto MT</vt:lpstr>
      <vt:lpstr>Cambria Math</vt:lpstr>
      <vt:lpstr>回顾</vt:lpstr>
      <vt:lpstr>MathType 6.0 Equation</vt:lpstr>
      <vt:lpstr>基于图像的虚拟试衣</vt:lpstr>
      <vt:lpstr>原始任务</vt:lpstr>
      <vt:lpstr>现有方法的问题 &amp; 解决方案</vt:lpstr>
      <vt:lpstr>PowerPoint 演示文稿</vt:lpstr>
      <vt:lpstr>扩展任务：考虑视觉兼容性和多样性的时尚图像合成</vt:lpstr>
      <vt:lpstr>PowerPoint 演示文稿</vt:lpstr>
      <vt:lpstr>PowerPoint 演示文稿</vt:lpstr>
      <vt:lpstr>PowerPoint 演示文稿</vt:lpstr>
      <vt:lpstr>现有问题 </vt:lpstr>
      <vt:lpstr>可能原因</vt:lpstr>
      <vt:lpstr>PowerPoint 演示文稿</vt:lpstr>
      <vt:lpstr>任务清单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基于图像的虚拟试衣</dc:title>
  <dc:creator>Kaiyue Shen</dc:creator>
  <cp:lastModifiedBy>Kaiyue Shen</cp:lastModifiedBy>
  <cp:revision>47</cp:revision>
  <dcterms:created xsi:type="dcterms:W3CDTF">2019-04-07T08:00:36Z</dcterms:created>
  <dcterms:modified xsi:type="dcterms:W3CDTF">2019-04-08T15:04:37Z</dcterms:modified>
</cp:coreProperties>
</file>